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0"/>
  </p:notesMasterIdLst>
  <p:handoutMasterIdLst>
    <p:handoutMasterId r:id="rId51"/>
  </p:handoutMasterIdLst>
  <p:sldIdLst>
    <p:sldId id="399" r:id="rId2"/>
    <p:sldId id="381" r:id="rId3"/>
    <p:sldId id="262" r:id="rId4"/>
    <p:sldId id="401" r:id="rId5"/>
    <p:sldId id="387" r:id="rId6"/>
    <p:sldId id="304" r:id="rId7"/>
    <p:sldId id="305" r:id="rId8"/>
    <p:sldId id="263" r:id="rId9"/>
    <p:sldId id="384" r:id="rId10"/>
    <p:sldId id="405" r:id="rId11"/>
    <p:sldId id="388" r:id="rId12"/>
    <p:sldId id="385" r:id="rId13"/>
    <p:sldId id="386" r:id="rId14"/>
    <p:sldId id="307" r:id="rId15"/>
    <p:sldId id="390" r:id="rId16"/>
    <p:sldId id="403" r:id="rId17"/>
    <p:sldId id="269" r:id="rId18"/>
    <p:sldId id="393" r:id="rId19"/>
    <p:sldId id="389" r:id="rId20"/>
    <p:sldId id="275" r:id="rId21"/>
    <p:sldId id="267" r:id="rId22"/>
    <p:sldId id="277" r:id="rId23"/>
    <p:sldId id="278" r:id="rId24"/>
    <p:sldId id="279" r:id="rId25"/>
    <p:sldId id="280" r:id="rId26"/>
    <p:sldId id="281" r:id="rId27"/>
    <p:sldId id="402" r:id="rId28"/>
    <p:sldId id="283" r:id="rId29"/>
    <p:sldId id="284" r:id="rId30"/>
    <p:sldId id="285" r:id="rId31"/>
    <p:sldId id="382" r:id="rId32"/>
    <p:sldId id="287" r:id="rId33"/>
    <p:sldId id="288" r:id="rId34"/>
    <p:sldId id="289" r:id="rId35"/>
    <p:sldId id="290" r:id="rId36"/>
    <p:sldId id="291" r:id="rId37"/>
    <p:sldId id="292" r:id="rId38"/>
    <p:sldId id="293" r:id="rId39"/>
    <p:sldId id="294" r:id="rId40"/>
    <p:sldId id="295" r:id="rId41"/>
    <p:sldId id="404" r:id="rId42"/>
    <p:sldId id="313" r:id="rId43"/>
    <p:sldId id="312" r:id="rId44"/>
    <p:sldId id="311" r:id="rId45"/>
    <p:sldId id="297" r:id="rId46"/>
    <p:sldId id="298" r:id="rId47"/>
    <p:sldId id="299" r:id="rId48"/>
    <p:sldId id="270"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3366"/>
    <a:srgbClr val="0070C0"/>
    <a:srgbClr val="FFFFFF"/>
    <a:srgbClr val="4472C4"/>
    <a:srgbClr val="2E48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9061" autoAdjust="0"/>
  </p:normalViewPr>
  <p:slideViewPr>
    <p:cSldViewPr snapToGrid="0">
      <p:cViewPr varScale="1">
        <p:scale>
          <a:sx n="110" d="100"/>
          <a:sy n="110" d="100"/>
        </p:scale>
        <p:origin x="270" y="102"/>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4AB94B-7526-4F75-95C6-E8477CC73D31}" type="datetimeFigureOut">
              <a:rPr lang="zh-CN" altLang="en-US" smtClean="0"/>
              <a:t>2023-03-10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07DBA05-78CD-42A1-88B9-2BDE101AFA0B}" type="slidenum">
              <a:rPr lang="zh-CN" altLang="en-US" smtClean="0"/>
              <a:t>‹#›</a:t>
            </a:fld>
            <a:endParaRPr lang="zh-CN" altLang="en-US"/>
          </a:p>
        </p:txBody>
      </p:sp>
    </p:spTree>
    <p:extLst>
      <p:ext uri="{BB962C8B-B14F-4D97-AF65-F5344CB8AC3E}">
        <p14:creationId xmlns:p14="http://schemas.microsoft.com/office/powerpoint/2010/main" val="405722592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78A6B3-B28F-4EA9-A693-331C21EB272B}" type="datetimeFigureOut">
              <a:rPr lang="zh-CN" altLang="en-US" smtClean="0"/>
              <a:t>2023-03-10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D43F37-2748-4905-A8B9-FDF00943D166}" type="slidenum">
              <a:rPr lang="zh-CN" altLang="en-US" smtClean="0"/>
              <a:t>‹#›</a:t>
            </a:fld>
            <a:endParaRPr lang="zh-CN" altLang="en-US"/>
          </a:p>
        </p:txBody>
      </p:sp>
    </p:spTree>
    <p:extLst>
      <p:ext uri="{BB962C8B-B14F-4D97-AF65-F5344CB8AC3E}">
        <p14:creationId xmlns:p14="http://schemas.microsoft.com/office/powerpoint/2010/main" val="237727802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15582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04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A6C8918-971A-4F43-AF45-C37B38D4CE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58756BC9-DAA4-4BF2-97DD-6D1BCCC23F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鞘</a:t>
            </a:r>
            <a:r>
              <a:rPr lang="en-US" altLang="zh-CN" dirty="0"/>
              <a:t>[</a:t>
            </a:r>
            <a:r>
              <a:rPr lang="en-US" altLang="zh-CN" dirty="0" err="1"/>
              <a:t>qiào</a:t>
            </a:r>
            <a:r>
              <a:rPr lang="en-US" altLang="zh-CN" dirty="0"/>
              <a:t>]</a:t>
            </a:r>
            <a:r>
              <a:rPr lang="zh-CN" altLang="en-US" dirty="0"/>
              <a:t>氨醇（</a:t>
            </a:r>
            <a:r>
              <a:rPr lang="en-US" altLang="zh-CN" dirty="0"/>
              <a:t>Sphingosine</a:t>
            </a:r>
            <a:r>
              <a:rPr lang="zh-CN" altLang="en-US" dirty="0"/>
              <a:t>）又称神经鞘氨醇，学名</a:t>
            </a:r>
            <a:r>
              <a:rPr lang="en-US" altLang="zh-CN" dirty="0"/>
              <a:t>2-</a:t>
            </a:r>
            <a:r>
              <a:rPr lang="zh-CN" altLang="en-US" dirty="0"/>
              <a:t>氨基</a:t>
            </a:r>
            <a:r>
              <a:rPr lang="en-US" altLang="zh-CN" dirty="0"/>
              <a:t>-4-</a:t>
            </a:r>
            <a:r>
              <a:rPr lang="zh-CN" altLang="en-US" dirty="0"/>
              <a:t>十八烯</a:t>
            </a:r>
            <a:r>
              <a:rPr lang="en-US" altLang="zh-CN" dirty="0"/>
              <a:t>-1,3-</a:t>
            </a:r>
            <a:r>
              <a:rPr lang="zh-CN" altLang="en-US" dirty="0"/>
              <a:t>二醇，是一种含有不饱和烃基链的十八碳氨基醇。</a:t>
            </a:r>
            <a:endParaRPr lang="en-US" altLang="zh-CN" dirty="0"/>
          </a:p>
          <a:p>
            <a:r>
              <a:rPr lang="zh-CN" altLang="en-US" dirty="0"/>
              <a:t>鞘脂由一分子长链脂肪酸、一分子鞘氨醇或其衍生物及一分子极性头醇组成。</a:t>
            </a:r>
            <a:endParaRPr lang="en-US" altLang="zh-CN" dirty="0"/>
          </a:p>
          <a:p>
            <a:r>
              <a:rPr lang="zh-CN" altLang="en-US" dirty="0"/>
              <a:t>鞘脂分成鞘磷脂、脑苷脂和神经节苷脂</a:t>
            </a:r>
            <a:r>
              <a:rPr lang="en-US" altLang="zh-CN" dirty="0"/>
              <a:t>3</a:t>
            </a:r>
            <a:r>
              <a:rPr lang="zh-CN" altLang="en-US" dirty="0"/>
              <a:t>类</a:t>
            </a:r>
            <a:endParaRPr lang="en-US" altLang="zh-CN" dirty="0"/>
          </a:p>
          <a:p>
            <a:endParaRPr lang="zh-CN" altLang="en-US" dirty="0"/>
          </a:p>
        </p:txBody>
      </p:sp>
    </p:spTree>
    <p:extLst>
      <p:ext uri="{BB962C8B-B14F-4D97-AF65-F5344CB8AC3E}">
        <p14:creationId xmlns:p14="http://schemas.microsoft.com/office/powerpoint/2010/main" val="273045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A6C8918-971A-4F43-AF45-C37B38D4CE9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备注占位符 2">
            <a:extLst>
              <a:ext uri="{FF2B5EF4-FFF2-40B4-BE49-F238E27FC236}">
                <a16:creationId xmlns:a16="http://schemas.microsoft.com/office/drawing/2014/main" id="{58756BC9-DAA4-4BF2-97DD-6D1BCCC23F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鞘</a:t>
            </a:r>
            <a:r>
              <a:rPr lang="en-US" altLang="zh-CN" dirty="0"/>
              <a:t>[</a:t>
            </a:r>
            <a:r>
              <a:rPr lang="en-US" altLang="zh-CN" dirty="0" err="1"/>
              <a:t>qiào</a:t>
            </a:r>
            <a:r>
              <a:rPr lang="en-US" altLang="zh-CN" dirty="0"/>
              <a:t>]</a:t>
            </a:r>
            <a:r>
              <a:rPr lang="zh-CN" altLang="en-US" dirty="0"/>
              <a:t>氨醇（</a:t>
            </a:r>
            <a:r>
              <a:rPr lang="en-US" altLang="zh-CN" dirty="0"/>
              <a:t>Sphingosine</a:t>
            </a:r>
            <a:r>
              <a:rPr lang="zh-CN" altLang="en-US" dirty="0"/>
              <a:t>）又称神经鞘氨醇，学名</a:t>
            </a:r>
            <a:r>
              <a:rPr lang="en-US" altLang="zh-CN" dirty="0"/>
              <a:t>2-</a:t>
            </a:r>
            <a:r>
              <a:rPr lang="zh-CN" altLang="en-US" dirty="0"/>
              <a:t>氨基</a:t>
            </a:r>
            <a:r>
              <a:rPr lang="en-US" altLang="zh-CN" dirty="0"/>
              <a:t>-4-</a:t>
            </a:r>
            <a:r>
              <a:rPr lang="zh-CN" altLang="en-US" dirty="0"/>
              <a:t>十八烯</a:t>
            </a:r>
            <a:r>
              <a:rPr lang="en-US" altLang="zh-CN" dirty="0"/>
              <a:t>-1,3-</a:t>
            </a:r>
            <a:r>
              <a:rPr lang="zh-CN" altLang="en-US" dirty="0"/>
              <a:t>二醇，是一种含有不饱和烃基链的十八碳氨基醇。</a:t>
            </a:r>
            <a:endParaRPr lang="en-US" altLang="zh-CN" dirty="0"/>
          </a:p>
          <a:p>
            <a:r>
              <a:rPr lang="zh-CN" altLang="en-US" dirty="0"/>
              <a:t>鞘脂由一分子长链脂肪酸、一分子鞘氨醇或其衍生物及一分子极性头醇组成。</a:t>
            </a:r>
            <a:endParaRPr lang="en-US" altLang="zh-CN" dirty="0"/>
          </a:p>
          <a:p>
            <a:r>
              <a:rPr lang="zh-CN" altLang="en-US" dirty="0"/>
              <a:t>鞘脂分成鞘磷脂、脑苷脂和神经节苷脂</a:t>
            </a:r>
            <a:r>
              <a:rPr lang="en-US" altLang="zh-CN" dirty="0"/>
              <a:t>3</a:t>
            </a:r>
            <a:r>
              <a:rPr lang="zh-CN" altLang="en-US" dirty="0"/>
              <a:t>类</a:t>
            </a:r>
            <a:endParaRPr lang="en-US" altLang="zh-CN" dirty="0"/>
          </a:p>
          <a:p>
            <a:endParaRPr lang="zh-CN" altLang="en-US" dirty="0"/>
          </a:p>
        </p:txBody>
      </p:sp>
    </p:spTree>
    <p:extLst>
      <p:ext uri="{BB962C8B-B14F-4D97-AF65-F5344CB8AC3E}">
        <p14:creationId xmlns:p14="http://schemas.microsoft.com/office/powerpoint/2010/main" val="2029313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EB314738-D4D3-46D2-80D5-CC9E90506BE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备注占位符 2">
            <a:extLst>
              <a:ext uri="{FF2B5EF4-FFF2-40B4-BE49-F238E27FC236}">
                <a16:creationId xmlns:a16="http://schemas.microsoft.com/office/drawing/2014/main" id="{001894FD-4A63-4255-8F02-633966E2731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62194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91ED39FD-06CE-431B-9D83-270BEDA330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备注占位符 2">
            <a:extLst>
              <a:ext uri="{FF2B5EF4-FFF2-40B4-BE49-F238E27FC236}">
                <a16:creationId xmlns:a16="http://schemas.microsoft.com/office/drawing/2014/main" id="{695B7FEF-462E-4F66-89FD-B3F4A59715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dirty="0"/>
              <a:t>外在膜蛋白为水溶性蛋白质，靠离子键或其他较 弱的键与膜表面的膜蛋白分子或膜脂分子结合，因此只 要改变溶液的离子强度甚至提高温度就可以从膜上分离 下来，但膜结构并不被破坏。</a:t>
            </a:r>
          </a:p>
        </p:txBody>
      </p:sp>
    </p:spTree>
    <p:extLst>
      <p:ext uri="{BB962C8B-B14F-4D97-AF65-F5344CB8AC3E}">
        <p14:creationId xmlns:p14="http://schemas.microsoft.com/office/powerpoint/2010/main" val="27148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4570686F-1C49-4C95-8D97-93984E4824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a:extLst>
              <a:ext uri="{FF2B5EF4-FFF2-40B4-BE49-F238E27FC236}">
                <a16:creationId xmlns:a16="http://schemas.microsoft.com/office/drawing/2014/main" id="{A5BD304C-D459-416D-859A-FB515F76D8E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299023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9846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ts val="2400"/>
              </a:lnSpc>
            </a:pPr>
            <a:r>
              <a:rPr lang="en-US" altLang="zh-CN" sz="1200" dirty="0">
                <a:solidFill>
                  <a:prstClr val="black"/>
                </a:solidFill>
                <a:latin typeface="Arial" panose="020B0604020202020204" pitchFamily="34" charset="0"/>
                <a:ea typeface="微软雅黑" panose="020B0503020204020204" pitchFamily="34" charset="-122"/>
              </a:rPr>
              <a:t>A. </a:t>
            </a:r>
            <a:r>
              <a:rPr lang="zh-CN" altLang="en-US" sz="1200" dirty="0">
                <a:solidFill>
                  <a:prstClr val="black"/>
                </a:solidFill>
                <a:latin typeface="Arial" panose="020B0604020202020204" pitchFamily="34" charset="0"/>
                <a:ea typeface="微软雅黑" panose="020B0503020204020204" pitchFamily="34" charset="-122"/>
              </a:rPr>
              <a:t>去垢剂与膜脂或膜蛋白的跨膜结构域的疏水部位结合，形成可溶性的微粒的示意图。</a:t>
            </a:r>
            <a:r>
              <a:rPr lang="en-US" altLang="zh-CN" sz="1200" dirty="0">
                <a:solidFill>
                  <a:prstClr val="black"/>
                </a:solidFill>
                <a:latin typeface="Arial" panose="020B0604020202020204" pitchFamily="34" charset="0"/>
                <a:ea typeface="微软雅黑" panose="020B0503020204020204" pitchFamily="34" charset="-122"/>
              </a:rPr>
              <a:t>B. </a:t>
            </a:r>
            <a:r>
              <a:rPr lang="zh-CN" altLang="en-US" sz="1200" dirty="0">
                <a:solidFill>
                  <a:prstClr val="black"/>
                </a:solidFill>
                <a:latin typeface="Arial" panose="020B0604020202020204" pitchFamily="34" charset="0"/>
                <a:ea typeface="微软雅黑" panose="020B0503020204020204" pitchFamily="34" charset="-122"/>
              </a:rPr>
              <a:t>用不同的去垢剂处理膀胱上皮细胞质膜，所萃取的膜蛋白的</a:t>
            </a:r>
            <a:r>
              <a:rPr lang="en-US" altLang="zh-CN" sz="1200" dirty="0">
                <a:solidFill>
                  <a:prstClr val="black"/>
                </a:solidFill>
                <a:latin typeface="Arial" panose="020B0604020202020204" pitchFamily="34" charset="0"/>
                <a:ea typeface="微软雅黑" panose="020B0503020204020204" pitchFamily="34" charset="-122"/>
              </a:rPr>
              <a:t>SDS </a:t>
            </a:r>
            <a:r>
              <a:rPr lang="zh-CN" altLang="en-US" sz="1200" dirty="0">
                <a:solidFill>
                  <a:prstClr val="black"/>
                </a:solidFill>
                <a:latin typeface="Arial" panose="020B0604020202020204" pitchFamily="34" charset="0"/>
                <a:ea typeface="微软雅黑" panose="020B0503020204020204" pitchFamily="34" charset="-122"/>
              </a:rPr>
              <a:t>凝胶电泳图谱。电泳条带</a:t>
            </a:r>
            <a:r>
              <a:rPr lang="en-US" altLang="zh-CN" sz="1200" dirty="0">
                <a:solidFill>
                  <a:prstClr val="black"/>
                </a:solidFill>
                <a:latin typeface="Arial" panose="020B0604020202020204" pitchFamily="34" charset="0"/>
                <a:ea typeface="微软雅黑" panose="020B0503020204020204" pitchFamily="34" charset="-122"/>
              </a:rPr>
              <a:t>M </a:t>
            </a:r>
            <a:r>
              <a:rPr lang="zh-CN" altLang="en-US" sz="1200" dirty="0">
                <a:solidFill>
                  <a:prstClr val="black"/>
                </a:solidFill>
                <a:latin typeface="Arial" panose="020B0604020202020204" pitchFamily="34" charset="0"/>
                <a:ea typeface="微软雅黑" panose="020B0503020204020204" pitchFamily="34" charset="-122"/>
              </a:rPr>
              <a:t>为已知相对分子质量标志蛋白质，</a:t>
            </a:r>
            <a:r>
              <a:rPr lang="en-US" altLang="zh-CN" sz="1200" dirty="0">
                <a:solidFill>
                  <a:prstClr val="black"/>
                </a:solidFill>
                <a:latin typeface="Arial" panose="020B0604020202020204" pitchFamily="34" charset="0"/>
                <a:ea typeface="微软雅黑" panose="020B0503020204020204" pitchFamily="34" charset="-122"/>
              </a:rPr>
              <a:t>1 </a:t>
            </a:r>
            <a:r>
              <a:rPr lang="zh-CN" altLang="en-US" sz="1200" dirty="0">
                <a:solidFill>
                  <a:prstClr val="black"/>
                </a:solidFill>
                <a:latin typeface="Arial" panose="020B0604020202020204" pitchFamily="34" charset="0"/>
                <a:ea typeface="微软雅黑" panose="020B0503020204020204" pitchFamily="34" charset="-122"/>
              </a:rPr>
              <a:t>为全部膜蛋白的电泳条带，</a:t>
            </a:r>
            <a:r>
              <a:rPr lang="en-US" altLang="zh-CN" sz="1200" dirty="0">
                <a:solidFill>
                  <a:prstClr val="black"/>
                </a:solidFill>
                <a:latin typeface="Arial" panose="020B0604020202020204" pitchFamily="34" charset="0"/>
                <a:ea typeface="微软雅黑" panose="020B0503020204020204" pitchFamily="34" charset="-122"/>
              </a:rPr>
              <a:t>2~8 </a:t>
            </a:r>
            <a:r>
              <a:rPr lang="zh-CN" altLang="en-US" sz="1200" dirty="0">
                <a:solidFill>
                  <a:prstClr val="black"/>
                </a:solidFill>
                <a:latin typeface="Arial" panose="020B0604020202020204" pitchFamily="34" charset="0"/>
                <a:ea typeface="微软雅黑" panose="020B0503020204020204" pitchFamily="34" charset="-122"/>
              </a:rPr>
              <a:t>为</a:t>
            </a:r>
            <a:r>
              <a:rPr lang="en-US" altLang="zh-CN" sz="1200" dirty="0">
                <a:solidFill>
                  <a:prstClr val="black"/>
                </a:solidFill>
                <a:latin typeface="Arial" panose="020B0604020202020204" pitchFamily="34" charset="0"/>
                <a:ea typeface="微软雅黑" panose="020B0503020204020204" pitchFamily="34" charset="-122"/>
              </a:rPr>
              <a:t>7 </a:t>
            </a:r>
            <a:r>
              <a:rPr lang="zh-CN" altLang="en-US" sz="1200" dirty="0">
                <a:solidFill>
                  <a:prstClr val="black"/>
                </a:solidFill>
                <a:latin typeface="Arial" panose="020B0604020202020204" pitchFamily="34" charset="0"/>
                <a:ea typeface="微软雅黑" panose="020B0503020204020204" pitchFamily="34" charset="-122"/>
              </a:rPr>
              <a:t>种不同的去垢剂所萃取的膜蛋白的电泳条带（</a:t>
            </a:r>
            <a:r>
              <a:rPr lang="en-US" altLang="zh-CN" sz="1200" dirty="0">
                <a:solidFill>
                  <a:prstClr val="black"/>
                </a:solidFill>
                <a:latin typeface="Arial" panose="020B0604020202020204" pitchFamily="34" charset="0"/>
                <a:ea typeface="微软雅黑" panose="020B0503020204020204" pitchFamily="34" charset="-122"/>
              </a:rPr>
              <a:t>5</a:t>
            </a:r>
            <a:r>
              <a:rPr lang="zh-CN" altLang="en-US" sz="1200" dirty="0">
                <a:solidFill>
                  <a:prstClr val="black"/>
                </a:solidFill>
                <a:latin typeface="Arial" panose="020B0604020202020204" pitchFamily="34" charset="0"/>
                <a:ea typeface="微软雅黑" panose="020B0503020204020204" pitchFamily="34" charset="-122"/>
              </a:rPr>
              <a:t>、</a:t>
            </a:r>
            <a:r>
              <a:rPr lang="en-US" altLang="zh-CN" sz="1200" dirty="0">
                <a:solidFill>
                  <a:prstClr val="black"/>
                </a:solidFill>
                <a:latin typeface="Arial" panose="020B0604020202020204" pitchFamily="34" charset="0"/>
                <a:ea typeface="微软雅黑" panose="020B0503020204020204" pitchFamily="34" charset="-122"/>
              </a:rPr>
              <a:t>6 </a:t>
            </a:r>
            <a:r>
              <a:rPr lang="zh-CN" altLang="en-US" sz="1200" dirty="0">
                <a:solidFill>
                  <a:prstClr val="black"/>
                </a:solidFill>
                <a:latin typeface="Arial" panose="020B0604020202020204" pitchFamily="34" charset="0"/>
                <a:ea typeface="微软雅黑" panose="020B0503020204020204" pitchFamily="34" charset="-122"/>
              </a:rPr>
              <a:t>分别为</a:t>
            </a:r>
            <a:r>
              <a:rPr lang="en-US" altLang="zh-CN" sz="1200" dirty="0">
                <a:solidFill>
                  <a:prstClr val="black"/>
                </a:solidFill>
                <a:latin typeface="Arial" panose="020B0604020202020204" pitchFamily="34" charset="0"/>
                <a:ea typeface="微软雅黑" panose="020B0503020204020204" pitchFamily="34" charset="-122"/>
              </a:rPr>
              <a:t>0.5</a:t>
            </a:r>
            <a:r>
              <a:rPr lang="zh-CN" altLang="en-US" sz="1200" dirty="0">
                <a:solidFill>
                  <a:prstClr val="black"/>
                </a:solidFill>
                <a:latin typeface="Arial" panose="020B0604020202020204" pitchFamily="34" charset="0"/>
                <a:ea typeface="微软雅黑" panose="020B0503020204020204" pitchFamily="34" charset="-122"/>
              </a:rPr>
              <a:t>％和</a:t>
            </a:r>
            <a:r>
              <a:rPr lang="en-US" altLang="zh-CN" sz="1200" dirty="0">
                <a:solidFill>
                  <a:prstClr val="black"/>
                </a:solidFill>
                <a:latin typeface="Arial" panose="020B0604020202020204" pitchFamily="34" charset="0"/>
                <a:ea typeface="微软雅黑" panose="020B0503020204020204" pitchFamily="34" charset="-122"/>
              </a:rPr>
              <a:t>2</a:t>
            </a:r>
            <a:r>
              <a:rPr lang="zh-CN" altLang="en-US" sz="1200" dirty="0">
                <a:solidFill>
                  <a:prstClr val="black"/>
                </a:solidFill>
                <a:latin typeface="Arial" panose="020B0604020202020204" pitchFamily="34" charset="0"/>
                <a:ea typeface="微软雅黑" panose="020B0503020204020204" pitchFamily="34" charset="-122"/>
              </a:rPr>
              <a:t>％的</a:t>
            </a:r>
            <a:r>
              <a:rPr lang="en-US" altLang="zh-CN" sz="1200" dirty="0">
                <a:solidFill>
                  <a:prstClr val="black"/>
                </a:solidFill>
                <a:latin typeface="Arial" panose="020B0604020202020204" pitchFamily="34" charset="0"/>
                <a:ea typeface="微软雅黑" panose="020B0503020204020204" pitchFamily="34" charset="-122"/>
              </a:rPr>
              <a:t>TritonX-100</a:t>
            </a:r>
            <a:r>
              <a:rPr lang="zh-CN" altLang="en-US" sz="1200" dirty="0">
                <a:solidFill>
                  <a:prstClr val="black"/>
                </a:solidFill>
                <a:latin typeface="Arial" panose="020B0604020202020204" pitchFamily="34" charset="0"/>
                <a:ea typeface="微软雅黑" panose="020B0503020204020204" pitchFamily="34" charset="-122"/>
              </a:rPr>
              <a:t>），</a:t>
            </a:r>
            <a:r>
              <a:rPr lang="en-US" altLang="zh-CN" sz="1200" dirty="0">
                <a:solidFill>
                  <a:prstClr val="black"/>
                </a:solidFill>
                <a:latin typeface="Arial" panose="020B0604020202020204" pitchFamily="34" charset="0"/>
                <a:ea typeface="微软雅黑" panose="020B0503020204020204" pitchFamily="34" charset="-122"/>
              </a:rPr>
              <a:t>7 </a:t>
            </a:r>
            <a:r>
              <a:rPr lang="zh-CN" altLang="en-US" sz="1200" dirty="0">
                <a:solidFill>
                  <a:prstClr val="black"/>
                </a:solidFill>
                <a:latin typeface="Arial" panose="020B0604020202020204" pitchFamily="34" charset="0"/>
                <a:ea typeface="微软雅黑" panose="020B0503020204020204" pitchFamily="34" charset="-122"/>
              </a:rPr>
              <a:t>为去垢剂</a:t>
            </a:r>
            <a:r>
              <a:rPr lang="en-US" altLang="zh-CN" sz="1200" dirty="0" err="1">
                <a:solidFill>
                  <a:prstClr val="black"/>
                </a:solidFill>
                <a:latin typeface="Arial" panose="020B0604020202020204" pitchFamily="34" charset="0"/>
                <a:ea typeface="微软雅黑" panose="020B0503020204020204" pitchFamily="34" charset="-122"/>
              </a:rPr>
              <a:t>Sarkosol</a:t>
            </a:r>
            <a:r>
              <a:rPr lang="zh-CN" altLang="en-US" sz="1200" dirty="0">
                <a:solidFill>
                  <a:prstClr val="black"/>
                </a:solidFill>
                <a:latin typeface="Arial" panose="020B0604020202020204" pitchFamily="34" charset="0"/>
                <a:ea typeface="微软雅黑" panose="020B0503020204020204" pitchFamily="34" charset="-122"/>
              </a:rPr>
              <a:t>，后者可以特异地萃取出膀胱上皮细胞的</a:t>
            </a:r>
            <a:r>
              <a:rPr lang="en-US" altLang="zh-CN" sz="1200" dirty="0">
                <a:solidFill>
                  <a:prstClr val="black"/>
                </a:solidFill>
                <a:latin typeface="Arial" panose="020B0604020202020204" pitchFamily="34" charset="0"/>
                <a:ea typeface="微软雅黑" panose="020B0503020204020204" pitchFamily="34" charset="-122"/>
              </a:rPr>
              <a:t>4 </a:t>
            </a:r>
            <a:r>
              <a:rPr lang="zh-CN" altLang="en-US" sz="1200" dirty="0">
                <a:solidFill>
                  <a:prstClr val="black"/>
                </a:solidFill>
                <a:latin typeface="Arial" panose="020B0604020202020204" pitchFamily="34" charset="0"/>
                <a:ea typeface="微软雅黑" panose="020B0503020204020204" pitchFamily="34" charset="-122"/>
              </a:rPr>
              <a:t>种主要质膜蛋白</a:t>
            </a:r>
            <a:endParaRPr lang="zh-CN" altLang="en-US" sz="1400" dirty="0">
              <a:solidFill>
                <a:prstClr val="black"/>
              </a:solidFill>
              <a:latin typeface="Arial" panose="020B0604020202020204" pitchFamily="34" charset="0"/>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048420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317676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11999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0286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a:extLst>
              <a:ext uri="{FF2B5EF4-FFF2-40B4-BE49-F238E27FC236}">
                <a16:creationId xmlns:a16="http://schemas.microsoft.com/office/drawing/2014/main" id="{991C5C03-46E7-47E1-9765-44A55F9F0FA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a:extLst>
              <a:ext uri="{FF2B5EF4-FFF2-40B4-BE49-F238E27FC236}">
                <a16:creationId xmlns:a16="http://schemas.microsoft.com/office/drawing/2014/main" id="{676F3152-D994-435E-B008-A39F0CD5D4D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SM,  </a:t>
            </a:r>
            <a:r>
              <a:rPr lang="zh-CN" altLang="en-US" dirty="0"/>
              <a:t>鞘磷脂；</a:t>
            </a:r>
          </a:p>
          <a:p>
            <a:r>
              <a:rPr lang="en-US" altLang="zh-CN" dirty="0"/>
              <a:t>PC, </a:t>
            </a:r>
            <a:r>
              <a:rPr lang="zh-CN" altLang="en-US" dirty="0"/>
              <a:t>磷脂酰胆碱；</a:t>
            </a:r>
          </a:p>
          <a:p>
            <a:r>
              <a:rPr lang="en-US" altLang="zh-CN" dirty="0"/>
              <a:t>PS</a:t>
            </a:r>
            <a:r>
              <a:rPr lang="zh-CN" altLang="en-US" dirty="0"/>
              <a:t>，磷脂酰丝氨酸；</a:t>
            </a:r>
          </a:p>
          <a:p>
            <a:r>
              <a:rPr lang="en-US" altLang="zh-CN" dirty="0"/>
              <a:t>PE</a:t>
            </a:r>
            <a:r>
              <a:rPr lang="zh-CN" altLang="en-US" dirty="0"/>
              <a:t>，磷脂酰乙醇胺；</a:t>
            </a:r>
          </a:p>
          <a:p>
            <a:r>
              <a:rPr lang="en-US" altLang="zh-CN" dirty="0"/>
              <a:t>PI</a:t>
            </a:r>
            <a:r>
              <a:rPr lang="zh-CN" altLang="en-US" dirty="0"/>
              <a:t>，磷脂酰肌醇；</a:t>
            </a:r>
          </a:p>
          <a:p>
            <a:r>
              <a:rPr lang="en-US" altLang="zh-CN" dirty="0"/>
              <a:t>Cl, </a:t>
            </a:r>
            <a:r>
              <a:rPr lang="zh-CN" altLang="en-US" dirty="0"/>
              <a:t>胆固醇 </a:t>
            </a:r>
          </a:p>
          <a:p>
            <a:endParaRPr lang="zh-CN" altLang="en-US" dirty="0"/>
          </a:p>
        </p:txBody>
      </p:sp>
    </p:spTree>
    <p:extLst>
      <p:ext uri="{BB962C8B-B14F-4D97-AF65-F5344CB8AC3E}">
        <p14:creationId xmlns:p14="http://schemas.microsoft.com/office/powerpoint/2010/main" val="866674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6562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75456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a:extLst>
              <a:ext uri="{FF2B5EF4-FFF2-40B4-BE49-F238E27FC236}">
                <a16:creationId xmlns:a16="http://schemas.microsoft.com/office/drawing/2014/main" id="{F2C48E6E-B9F0-40D3-AFE4-BC7A046FD8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a:extLst>
              <a:ext uri="{FF2B5EF4-FFF2-40B4-BE49-F238E27FC236}">
                <a16:creationId xmlns:a16="http://schemas.microsoft.com/office/drawing/2014/main" id="{F1604DEB-0690-46FB-8CCB-4224E9B5DD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dirty="0"/>
          </a:p>
        </p:txBody>
      </p:sp>
    </p:spTree>
    <p:extLst>
      <p:ext uri="{BB962C8B-B14F-4D97-AF65-F5344CB8AC3E}">
        <p14:creationId xmlns:p14="http://schemas.microsoft.com/office/powerpoint/2010/main" val="4007969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302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biological membranes play five related yet distinct roles. ●1 They define the boundaries of the cell and its organelles and act as permeability barriers. ●2 They serve as sites for specific biochemical functions, such as electron transport during mitochondrial respiration or protein processing and folding in the ER. ●3 Membranes also possess transport proteins that regulate the movement of substances into and out of the cell and its organelles. ●</a:t>
            </a:r>
            <a:r>
              <a:rPr lang="en-US" altLang="zh-CN" b="1" dirty="0"/>
              <a:t>4 </a:t>
            </a:r>
            <a:r>
              <a:rPr lang="en-US" altLang="zh-CN" dirty="0"/>
              <a:t>In addition, membranes contain the protein molecules that act as receptors to detect extracellular signals. ●</a:t>
            </a:r>
            <a:r>
              <a:rPr lang="en-US" altLang="zh-CN" b="1" dirty="0"/>
              <a:t>5 </a:t>
            </a:r>
            <a:r>
              <a:rPr lang="en-US" altLang="zh-CN" dirty="0"/>
              <a:t>Finally, they provide mechanisms for cell-to-cell contact, adhesion, and communication. Each of these functions is described briefly in the following five sections.</a:t>
            </a:r>
            <a:endParaRPr lang="zh-CN" altLang="en-US" dirty="0"/>
          </a:p>
          <a:p>
            <a:endParaRPr lang="zh-CN" altLang="en-US" dirty="0"/>
          </a:p>
        </p:txBody>
      </p:sp>
    </p:spTree>
    <p:extLst>
      <p:ext uri="{BB962C8B-B14F-4D97-AF65-F5344CB8AC3E}">
        <p14:creationId xmlns:p14="http://schemas.microsoft.com/office/powerpoint/2010/main" val="3789480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04C6FFC6-0BCD-4753-9B9C-A8A889A3D3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0B3C459D-F298-4EEF-AD26-41B78A6B24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还原历史本相 了解认知规律 </a:t>
            </a:r>
          </a:p>
          <a:p>
            <a:r>
              <a:rPr lang="zh-CN" altLang="en-US" dirty="0"/>
              <a:t>细胞膜的发现</a:t>
            </a:r>
          </a:p>
          <a:p>
            <a:r>
              <a:rPr lang="zh-CN" altLang="en-US" dirty="0"/>
              <a:t>陕西省旬邑中学 燕亚军</a:t>
            </a:r>
          </a:p>
          <a:p>
            <a:r>
              <a:rPr lang="zh-CN" altLang="en-US" b="1" dirty="0"/>
              <a:t>    摘要</a:t>
            </a:r>
            <a:r>
              <a:rPr lang="zh-CN" altLang="en-US" dirty="0"/>
              <a:t>：细胞膜探索历程在各类书籍中描述有的不很详细，时间上不连续，这不仅给人们学习和了解前人的成就造成了很大的不便，也不便于很好地了解人类在认知事物上的一般性历程。本文在参阅许多书籍后对此进行了整理，以便大家的学习研究。 </a:t>
            </a:r>
          </a:p>
          <a:p>
            <a:r>
              <a:rPr lang="zh-CN" altLang="en-US" dirty="0"/>
              <a:t> </a:t>
            </a:r>
            <a:r>
              <a:rPr lang="zh-CN" altLang="en-US" b="1" dirty="0"/>
              <a:t>关键词</a:t>
            </a:r>
            <a:r>
              <a:rPr lang="zh-CN" altLang="en-US" dirty="0"/>
              <a:t>：单位膜  流动镶嵌模型  板块镶嵌模型  脂筏模型  细胞膜的探索历程在不同书籍中描述不很一致，时间上也不连续，这就给人们学习和了解前人的业绩方面造成了很大的不便，同时也不便于很好地了解人类在认知事物上的一般性历程。为此本人参阅了许多书籍对此进行了整理，以便大家的学习研究。</a:t>
            </a:r>
          </a:p>
          <a:p>
            <a:r>
              <a:rPr lang="zh-CN" altLang="en-US" dirty="0"/>
              <a:t> </a:t>
            </a:r>
          </a:p>
          <a:p>
            <a:r>
              <a:rPr lang="en-US" altLang="zh-CN" dirty="0"/>
              <a:t>1855</a:t>
            </a:r>
            <a:r>
              <a:rPr lang="zh-CN" altLang="en-US" dirty="0"/>
              <a:t>年，耐格里</a:t>
            </a:r>
            <a:r>
              <a:rPr lang="en-US" altLang="zh-CN" dirty="0"/>
              <a:t>(K</a:t>
            </a:r>
            <a:r>
              <a:rPr lang="zh-CN" altLang="en-US" dirty="0"/>
              <a:t>．</a:t>
            </a:r>
            <a:r>
              <a:rPr lang="en-US" altLang="zh-CN" dirty="0"/>
              <a:t>W</a:t>
            </a:r>
            <a:r>
              <a:rPr lang="zh-CN" altLang="en-US" dirty="0"/>
              <a:t>．</a:t>
            </a:r>
            <a:r>
              <a:rPr lang="en-US" altLang="zh-CN" dirty="0" err="1"/>
              <a:t>Mageli</a:t>
            </a:r>
            <a:r>
              <a:rPr lang="en-US" altLang="zh-CN" dirty="0"/>
              <a:t>)</a:t>
            </a:r>
            <a:r>
              <a:rPr lang="zh-CN" altLang="en-US" dirty="0"/>
              <a:t>发现色素透入已损伤和未损伤的植物细胞的情况并不相同。他便通过细胞的渗透特性去研究它的“边界”</a:t>
            </a:r>
            <a:r>
              <a:rPr lang="en-US" altLang="zh-CN" dirty="0"/>
              <a:t>(</a:t>
            </a:r>
            <a:r>
              <a:rPr lang="zh-CN" altLang="en-US" dirty="0"/>
              <a:t>他首次把细胞“边界”称为“质膜”</a:t>
            </a:r>
            <a:r>
              <a:rPr lang="en-US" altLang="zh-CN" dirty="0"/>
              <a:t>)</a:t>
            </a:r>
            <a:r>
              <a:rPr lang="zh-CN" altLang="en-US" dirty="0"/>
              <a:t>。</a:t>
            </a:r>
          </a:p>
          <a:p>
            <a:r>
              <a:rPr lang="zh-CN" altLang="en-US" dirty="0"/>
              <a:t> </a:t>
            </a:r>
          </a:p>
          <a:p>
            <a:r>
              <a:rPr lang="zh-CN" altLang="en-US" dirty="0"/>
              <a:t>耐格里和克拉默</a:t>
            </a:r>
            <a:r>
              <a:rPr lang="en-US" altLang="zh-CN" dirty="0"/>
              <a:t>(Cramer)</a:t>
            </a:r>
            <a:r>
              <a:rPr lang="zh-CN" altLang="en-US" dirty="0"/>
              <a:t>一起进行实验，通过实验发现细胞具有敏感的渗透特性，它的体积可以随着周围介质的不同渗透强度而改变。当细胞外面的溶质渗透强度大时，细胞就变小；溶质渗透强度小时，细胞就变大。耐格里提出，细胞与环境之间正是通过这种“边界”发生关系的。</a:t>
            </a:r>
          </a:p>
          <a:p>
            <a:r>
              <a:rPr lang="zh-CN" altLang="en-US" dirty="0"/>
              <a:t> </a:t>
            </a:r>
          </a:p>
          <a:p>
            <a:r>
              <a:rPr lang="zh-CN" altLang="en-US" dirty="0"/>
              <a:t>耐格里在试验中还发现这样的情况：把丽藻属</a:t>
            </a:r>
            <a:r>
              <a:rPr lang="en-US" altLang="zh-CN" dirty="0"/>
              <a:t>(</a:t>
            </a:r>
            <a:r>
              <a:rPr lang="en-US" altLang="zh-CN" dirty="0" err="1"/>
              <a:t>Nitella</a:t>
            </a:r>
            <a:r>
              <a:rPr lang="en-US" altLang="zh-CN" dirty="0"/>
              <a:t>)</a:t>
            </a:r>
            <a:r>
              <a:rPr lang="zh-CN" altLang="en-US" dirty="0"/>
              <a:t>长导管细胞的一端放入水溶液内，另一端放进糖溶液，细胞内含物发生了传动障碍。在水中一端的细胞汁液流向糖溶液中的一端，并带着所有可移动的粒子。可是，原先已知的事实表明，蒸腾作用和渗透压加在一起也不足以将液体压到植物的上部，这两种力无法解释植物汁液流动的方向。因而耐格里认为，不得不假设有一股其他的力量，它们在纵壁，更可能在横壁上。这种力量加大了细胞溶液从下往上的流向。</a:t>
            </a:r>
          </a:p>
          <a:p>
            <a:r>
              <a:rPr lang="zh-CN" altLang="en-US" dirty="0"/>
              <a:t> </a:t>
            </a:r>
          </a:p>
          <a:p>
            <a:r>
              <a:rPr lang="en-US" altLang="zh-CN" dirty="0"/>
              <a:t>1897</a:t>
            </a:r>
            <a:r>
              <a:rPr lang="zh-CN" altLang="en-US" dirty="0"/>
              <a:t>年，</a:t>
            </a:r>
            <a:r>
              <a:rPr lang="en-US" altLang="zh-CN" dirty="0" err="1"/>
              <a:t>Crijins</a:t>
            </a:r>
            <a:r>
              <a:rPr lang="zh-CN" altLang="en-US" dirty="0"/>
              <a:t>和赫定（</a:t>
            </a:r>
            <a:r>
              <a:rPr lang="en-US" altLang="zh-CN" dirty="0"/>
              <a:t>Hedin</a:t>
            </a:r>
            <a:r>
              <a:rPr lang="zh-CN" altLang="en-US" dirty="0"/>
              <a:t>）用红细胞做实验，同样也证明分子的通透性与其在脂质中的溶解度有关</a:t>
            </a:r>
            <a:r>
              <a:rPr lang="en-US" altLang="zh-CN" dirty="0"/>
              <a:t>,</a:t>
            </a:r>
            <a:r>
              <a:rPr lang="zh-CN" altLang="en-US" dirty="0"/>
              <a:t>且溶解度越大越容易通过．</a:t>
            </a:r>
          </a:p>
          <a:p>
            <a:r>
              <a:rPr lang="zh-CN" altLang="en-US" dirty="0"/>
              <a:t> </a:t>
            </a:r>
          </a:p>
          <a:p>
            <a:r>
              <a:rPr lang="zh-CN" altLang="en-US" dirty="0"/>
              <a:t>此外，德国植物生理学家普费弗</a:t>
            </a:r>
            <a:r>
              <a:rPr lang="en-US" altLang="zh-CN" dirty="0"/>
              <a:t>(W</a:t>
            </a:r>
            <a:r>
              <a:rPr lang="zh-CN" altLang="en-US" dirty="0"/>
              <a:t>．</a:t>
            </a:r>
            <a:r>
              <a:rPr lang="en-US" altLang="zh-CN" dirty="0" err="1"/>
              <a:t>Pfeffer</a:t>
            </a:r>
            <a:r>
              <a:rPr lang="en-US" altLang="zh-CN" dirty="0"/>
              <a:t>)</a:t>
            </a:r>
            <a:r>
              <a:rPr lang="zh-CN" altLang="en-US" dirty="0"/>
              <a:t>对植物细胞的渗透行为进行了大量的试验，并于</a:t>
            </a:r>
            <a:r>
              <a:rPr lang="en-US" altLang="zh-CN" dirty="0"/>
              <a:t>1897</a:t>
            </a:r>
            <a:r>
              <a:rPr lang="zh-CN" altLang="en-US" dirty="0"/>
              <a:t>年提出了两个重要的结论：第一，细胞是被质膜包被着的；第二，这层质膜是水和溶质通过的普遍障碍。同时，很快又发现，细胞膜这个屏障具有明显的选择性，一些物质可通过它，而另一些物质几乎完全不能通过。</a:t>
            </a:r>
          </a:p>
          <a:p>
            <a:r>
              <a:rPr lang="zh-CN" altLang="en-US" dirty="0"/>
              <a:t> </a:t>
            </a:r>
          </a:p>
          <a:p>
            <a:r>
              <a:rPr lang="en-US" altLang="zh-CN" dirty="0"/>
              <a:t>1899</a:t>
            </a:r>
            <a:r>
              <a:rPr lang="zh-CN" altLang="en-US" dirty="0"/>
              <a:t>年，英国细胞生理学家奥弗顿</a:t>
            </a:r>
            <a:r>
              <a:rPr lang="en-US" altLang="zh-CN" dirty="0"/>
              <a:t>(C</a:t>
            </a:r>
            <a:r>
              <a:rPr lang="zh-CN" altLang="en-US" dirty="0"/>
              <a:t>．</a:t>
            </a:r>
            <a:r>
              <a:rPr lang="en-US" altLang="zh-CN" dirty="0"/>
              <a:t>Overton)</a:t>
            </a:r>
            <a:r>
              <a:rPr lang="zh-CN" altLang="en-US" dirty="0"/>
              <a:t>发表一系列关于化合物进入细胞的观察结果，他发现分子的极性越大，进入细胞的速度越小，当增加非极性基团</a:t>
            </a:r>
            <a:r>
              <a:rPr lang="en-US" altLang="zh-CN" dirty="0"/>
              <a:t>(</a:t>
            </a:r>
            <a:r>
              <a:rPr lang="zh-CN" altLang="en-US" dirty="0"/>
              <a:t>如烷基链</a:t>
            </a:r>
            <a:r>
              <a:rPr lang="en-US" altLang="zh-CN" dirty="0"/>
              <a:t>)</a:t>
            </a:r>
            <a:r>
              <a:rPr lang="zh-CN" altLang="en-US" dirty="0"/>
              <a:t>时，化合物进入的速度便增加。奥弗顿的结论是，控制物质进入细胞的速度的细胞膜是脂肪性物质，其中含有固醇和其他脂类。因此，当时确立了有一层脂质的膜围绕着细胞的认识。</a:t>
            </a:r>
          </a:p>
          <a:p>
            <a:r>
              <a:rPr lang="zh-CN" altLang="en-US" dirty="0"/>
              <a:t> </a:t>
            </a:r>
          </a:p>
          <a:p>
            <a:r>
              <a:rPr lang="en-US" altLang="zh-CN" dirty="0"/>
              <a:t>1917</a:t>
            </a:r>
            <a:r>
              <a:rPr lang="zh-CN" altLang="en-US" dirty="0"/>
              <a:t>年，朗姆瓦（</a:t>
            </a:r>
            <a:r>
              <a:rPr lang="en-US" altLang="zh-CN" dirty="0"/>
              <a:t>Langmuir</a:t>
            </a:r>
            <a:r>
              <a:rPr lang="zh-CN" altLang="en-US" dirty="0"/>
              <a:t>）将磷脂溶于苯和水中，当苯挥发完以后，磷脂分子分布散乱，经过推挤，磷脂分子排列成了单层，而且每个分子的一端浸入水中，另一端浮于水面。成功将一层磷脂分子铺在了水面上！朗姆瓦水盘如下图：</a:t>
            </a:r>
          </a:p>
          <a:p>
            <a:r>
              <a:rPr lang="zh-CN" altLang="en-US" dirty="0"/>
              <a:t> </a:t>
            </a:r>
          </a:p>
          <a:p>
            <a:r>
              <a:rPr lang="zh-CN" altLang="en-US" dirty="0"/>
              <a:t> </a:t>
            </a:r>
          </a:p>
          <a:p>
            <a:r>
              <a:rPr lang="en-US" altLang="zh-CN" dirty="0"/>
              <a:t>1925</a:t>
            </a:r>
            <a:r>
              <a:rPr lang="zh-CN" altLang="en-US" dirty="0"/>
              <a:t>年，戈特</a:t>
            </a:r>
            <a:r>
              <a:rPr lang="en-US" altLang="zh-CN" dirty="0"/>
              <a:t>(E</a:t>
            </a:r>
            <a:r>
              <a:rPr lang="zh-CN" altLang="en-US" dirty="0"/>
              <a:t>．</a:t>
            </a:r>
            <a:r>
              <a:rPr lang="en-US" altLang="zh-CN" dirty="0" err="1"/>
              <a:t>Gorter</a:t>
            </a:r>
            <a:r>
              <a:rPr lang="en-US" altLang="zh-CN" dirty="0"/>
              <a:t>)</a:t>
            </a:r>
            <a:r>
              <a:rPr lang="zh-CN" altLang="en-US" dirty="0"/>
              <a:t>和格伦德尔</a:t>
            </a:r>
            <a:r>
              <a:rPr lang="en-US" altLang="zh-CN" dirty="0"/>
              <a:t>(F</a:t>
            </a:r>
            <a:r>
              <a:rPr lang="zh-CN" altLang="en-US" dirty="0"/>
              <a:t>．</a:t>
            </a:r>
            <a:r>
              <a:rPr lang="en-US" altLang="zh-CN" dirty="0"/>
              <a:t>Grendel)</a:t>
            </a:r>
            <a:r>
              <a:rPr lang="zh-CN" altLang="en-US" dirty="0"/>
              <a:t>用丙酮（一种有机溶剂，可以溶解脂质）提取了人类红细胞质膜的脂类成分，将其铺展在水面，测出膜脂展开的面积二倍于细胞表面积，因而推测细胞膜由双层脂分子组成。成立前提：</a:t>
            </a:r>
            <a:r>
              <a:rPr lang="en-US" altLang="zh-CN" dirty="0"/>
              <a:t>a</a:t>
            </a:r>
            <a:r>
              <a:rPr lang="zh-CN" altLang="en-US" dirty="0"/>
              <a:t>．红细胞的全部脂质都在膜上；</a:t>
            </a:r>
            <a:r>
              <a:rPr lang="en-US" altLang="zh-CN" dirty="0"/>
              <a:t>b</a:t>
            </a:r>
            <a:r>
              <a:rPr lang="zh-CN" altLang="en-US" dirty="0"/>
              <a:t>．丙酮法抽提完全；</a:t>
            </a:r>
            <a:r>
              <a:rPr lang="en-US" altLang="zh-CN" dirty="0"/>
              <a:t>c</a:t>
            </a:r>
            <a:r>
              <a:rPr lang="zh-CN" altLang="en-US" dirty="0"/>
              <a:t>．</a:t>
            </a:r>
            <a:r>
              <a:rPr lang="en-US" altLang="zh-CN" dirty="0"/>
              <a:t>RBC</a:t>
            </a:r>
            <a:r>
              <a:rPr lang="zh-CN" altLang="en-US" dirty="0"/>
              <a:t>平均表面积估算正确。（</a:t>
            </a:r>
            <a:r>
              <a:rPr lang="en-US" altLang="zh-CN" dirty="0"/>
              <a:t>70%</a:t>
            </a:r>
            <a:r>
              <a:rPr lang="zh-CN" altLang="en-US" dirty="0"/>
              <a:t>～</a:t>
            </a:r>
            <a:r>
              <a:rPr lang="en-US" altLang="zh-CN" dirty="0"/>
              <a:t>80%</a:t>
            </a:r>
            <a:r>
              <a:rPr lang="zh-CN" altLang="en-US" dirty="0"/>
              <a:t>偏低）；</a:t>
            </a:r>
            <a:r>
              <a:rPr lang="en-US" altLang="zh-CN" dirty="0"/>
              <a:t>40</a:t>
            </a:r>
            <a:r>
              <a:rPr lang="zh-CN" altLang="en-US" dirty="0"/>
              <a:t>年后</a:t>
            </a:r>
            <a:r>
              <a:rPr lang="en-US" altLang="zh-CN" dirty="0"/>
              <a:t>Bar</a:t>
            </a:r>
            <a:r>
              <a:rPr lang="zh-CN" altLang="en-US" dirty="0"/>
              <a:t>重复这一试验发现红细胞膜平铺面积应不是</a:t>
            </a:r>
            <a:r>
              <a:rPr lang="en-US" altLang="zh-CN" dirty="0"/>
              <a:t>70%</a:t>
            </a:r>
            <a:r>
              <a:rPr lang="zh-CN" altLang="en-US" dirty="0"/>
              <a:t>～</a:t>
            </a:r>
            <a:r>
              <a:rPr lang="en-US" altLang="zh-CN" dirty="0"/>
              <a:t>80%</a:t>
            </a:r>
            <a:r>
              <a:rPr lang="zh-CN" altLang="en-US" dirty="0"/>
              <a:t>，而是</a:t>
            </a:r>
            <a:r>
              <a:rPr lang="en-US" altLang="zh-CN" dirty="0"/>
              <a:t>1</a:t>
            </a:r>
            <a:r>
              <a:rPr lang="zh-CN" altLang="en-US" dirty="0"/>
              <a:t>．</a:t>
            </a:r>
            <a:r>
              <a:rPr lang="en-US" altLang="zh-CN" dirty="0"/>
              <a:t>5</a:t>
            </a:r>
            <a:r>
              <a:rPr lang="zh-CN" altLang="en-US" dirty="0"/>
              <a:t>倍还有蛋白质表面，同时干膜面积是</a:t>
            </a:r>
            <a:r>
              <a:rPr lang="en-US" altLang="zh-CN" dirty="0"/>
              <a:t>99μm</a:t>
            </a:r>
            <a:r>
              <a:rPr lang="en-US" altLang="zh-CN" baseline="30000" dirty="0"/>
              <a:t>2</a:t>
            </a:r>
            <a:r>
              <a:rPr lang="zh-CN" altLang="en-US" baseline="30000" dirty="0"/>
              <a:t>，</a:t>
            </a:r>
            <a:r>
              <a:rPr lang="zh-CN" altLang="en-US" dirty="0"/>
              <a:t>湿膜面积则为</a:t>
            </a:r>
            <a:r>
              <a:rPr lang="en-US" altLang="zh-CN" dirty="0"/>
              <a:t>145μm</a:t>
            </a:r>
            <a:r>
              <a:rPr lang="en-US" altLang="zh-CN" baseline="30000" dirty="0"/>
              <a:t>2</a:t>
            </a:r>
            <a:r>
              <a:rPr lang="zh-CN" altLang="en-US" dirty="0"/>
              <a:t>。两项误差相抵，结果基本正确。根据细胞的生理生化特征，曾先后推测质膜是一种脂肪栅、脂类双分子层和由蛋白质</a:t>
            </a:r>
            <a:r>
              <a:rPr lang="en-US" altLang="zh-CN" dirty="0"/>
              <a:t>-</a:t>
            </a:r>
            <a:r>
              <a:rPr lang="zh-CN" altLang="en-US" dirty="0"/>
              <a:t>磷脂</a:t>
            </a:r>
            <a:r>
              <a:rPr lang="en-US" altLang="zh-CN" dirty="0"/>
              <a:t>-</a:t>
            </a:r>
            <a:r>
              <a:rPr lang="zh-CN" altLang="en-US" dirty="0"/>
              <a:t>蛋白质构成的三夹板结构。</a:t>
            </a:r>
          </a:p>
          <a:p>
            <a:r>
              <a:rPr lang="zh-CN" altLang="en-US" dirty="0"/>
              <a:t> </a:t>
            </a:r>
          </a:p>
          <a:p>
            <a:r>
              <a:rPr lang="en-US" altLang="zh-CN" dirty="0"/>
              <a:t>2O</a:t>
            </a:r>
            <a:r>
              <a:rPr lang="zh-CN" altLang="en-US" dirty="0"/>
              <a:t>世纪初，科学家将细胞膜从哺乳动物的红细胞中分离出来，发现细胞膜不但会被溶解脂质的物质溶解，也会被蛋白酶分解。</a:t>
            </a:r>
          </a:p>
          <a:p>
            <a:r>
              <a:rPr lang="zh-CN" altLang="en-US" dirty="0"/>
              <a:t> </a:t>
            </a:r>
          </a:p>
          <a:p>
            <a:r>
              <a:rPr lang="en-US" altLang="zh-CN" dirty="0"/>
              <a:t>1935</a:t>
            </a:r>
            <a:r>
              <a:rPr lang="zh-CN" altLang="en-US" dirty="0"/>
              <a:t>年英国丹尼利（</a:t>
            </a:r>
            <a:r>
              <a:rPr lang="en-US" altLang="zh-CN" dirty="0"/>
              <a:t>J</a:t>
            </a:r>
            <a:r>
              <a:rPr lang="zh-CN" altLang="en-US" dirty="0"/>
              <a:t>． </a:t>
            </a:r>
            <a:r>
              <a:rPr lang="en-US" altLang="zh-CN" dirty="0" err="1"/>
              <a:t>Danielli</a:t>
            </a:r>
            <a:r>
              <a:rPr lang="zh-CN" altLang="en-US" dirty="0"/>
              <a:t>）和戴维森（ </a:t>
            </a:r>
            <a:r>
              <a:rPr lang="en-US" altLang="zh-CN" dirty="0"/>
              <a:t>H</a:t>
            </a:r>
            <a:r>
              <a:rPr lang="zh-CN" altLang="en-US" dirty="0"/>
              <a:t>． </a:t>
            </a:r>
            <a:r>
              <a:rPr lang="en-US" altLang="zh-CN" dirty="0" err="1"/>
              <a:t>Davson</a:t>
            </a:r>
            <a:r>
              <a:rPr lang="zh-CN" altLang="en-US" dirty="0"/>
              <a:t>）发现质膜的表面张力比油－水界面的张力低得多，推测膜中含有蛋白质，从而提出了”蛋白质</a:t>
            </a:r>
            <a:r>
              <a:rPr lang="en-US" altLang="zh-CN" dirty="0"/>
              <a:t>-</a:t>
            </a:r>
            <a:r>
              <a:rPr lang="zh-CN" altLang="en-US" dirty="0"/>
              <a:t>脂类</a:t>
            </a:r>
            <a:r>
              <a:rPr lang="en-US" altLang="zh-CN" dirty="0"/>
              <a:t>-</a:t>
            </a:r>
            <a:r>
              <a:rPr lang="zh-CN" altLang="en-US" dirty="0"/>
              <a:t>蛋白质”的三明治模型。认为质膜由双层脂类分子及其内外表面附着的蛋白质构成的。</a:t>
            </a:r>
            <a:r>
              <a:rPr lang="en-US" altLang="zh-CN" dirty="0"/>
              <a:t>1959</a:t>
            </a:r>
            <a:r>
              <a:rPr lang="zh-CN" altLang="en-US" dirty="0"/>
              <a:t>年在上述基础上提出了修正模型，认为膜上还具有贯穿脂双层的蛋白质通道，供亲水物质通过。</a:t>
            </a:r>
          </a:p>
          <a:p>
            <a:r>
              <a:rPr lang="zh-CN" altLang="en-US" dirty="0"/>
              <a:t> </a:t>
            </a:r>
          </a:p>
          <a:p>
            <a:r>
              <a:rPr lang="en-US" altLang="zh-CN" dirty="0"/>
              <a:t>1959</a:t>
            </a:r>
            <a:r>
              <a:rPr lang="zh-CN" altLang="en-US" dirty="0"/>
              <a:t>年罗伯特森（</a:t>
            </a:r>
            <a:r>
              <a:rPr lang="en-US" altLang="zh-CN" dirty="0"/>
              <a:t>J</a:t>
            </a:r>
            <a:r>
              <a:rPr lang="zh-CN" altLang="en-US" dirty="0"/>
              <a:t>． </a:t>
            </a:r>
            <a:r>
              <a:rPr lang="en-US" altLang="zh-CN" dirty="0"/>
              <a:t>D</a:t>
            </a:r>
            <a:r>
              <a:rPr lang="zh-CN" altLang="en-US" dirty="0"/>
              <a:t>． </a:t>
            </a:r>
            <a:r>
              <a:rPr lang="en-US" altLang="zh-CN" dirty="0"/>
              <a:t>Robertson</a:t>
            </a:r>
            <a:r>
              <a:rPr lang="zh-CN" altLang="en-US" dirty="0"/>
              <a:t>）用锇酸处理了细胞膜（蛋白质经锇酸作用后形成高电子密度的锇黑，在电镜下呈黑色），用超薄切片技术获得了清晰的红细胞细胞膜照片，显示暗</a:t>
            </a:r>
            <a:r>
              <a:rPr lang="en-US" altLang="zh-CN" dirty="0"/>
              <a:t>-</a:t>
            </a:r>
            <a:r>
              <a:rPr lang="zh-CN" altLang="en-US" dirty="0"/>
              <a:t>明</a:t>
            </a:r>
            <a:r>
              <a:rPr lang="en-US" altLang="zh-CN" dirty="0"/>
              <a:t>-</a:t>
            </a:r>
            <a:r>
              <a:rPr lang="zh-CN" altLang="en-US" dirty="0"/>
              <a:t>暗三层结构，厚约</a:t>
            </a:r>
            <a:r>
              <a:rPr lang="en-US" altLang="zh-CN" dirty="0"/>
              <a:t>7</a:t>
            </a:r>
            <a:r>
              <a:rPr lang="zh-CN" altLang="en-US" dirty="0"/>
              <a:t>．</a:t>
            </a:r>
            <a:r>
              <a:rPr lang="en-US" altLang="zh-CN" dirty="0"/>
              <a:t>5nm</a:t>
            </a:r>
            <a:r>
              <a:rPr lang="zh-CN" altLang="en-US" dirty="0"/>
              <a:t>。这就是所谓的“单位膜”模型。它由厚约</a:t>
            </a:r>
            <a:r>
              <a:rPr lang="en-US" altLang="zh-CN" dirty="0"/>
              <a:t>3</a:t>
            </a:r>
            <a:r>
              <a:rPr lang="zh-CN" altLang="en-US" dirty="0"/>
              <a:t>．</a:t>
            </a:r>
            <a:r>
              <a:rPr lang="en-US" altLang="zh-CN" dirty="0"/>
              <a:t>5nm</a:t>
            </a:r>
            <a:r>
              <a:rPr lang="zh-CN" altLang="en-US" dirty="0"/>
              <a:t>的双层脂分子和内外表面各厚约</a:t>
            </a:r>
            <a:r>
              <a:rPr lang="en-US" altLang="zh-CN" dirty="0"/>
              <a:t>2nm</a:t>
            </a:r>
            <a:r>
              <a:rPr lang="zh-CN" altLang="en-US" dirty="0"/>
              <a:t>的蛋白质构成。单位膜模型的不足之处在于把膜的动态结构描写成静止的不变的。</a:t>
            </a:r>
          </a:p>
          <a:p>
            <a:r>
              <a:rPr lang="zh-CN" altLang="en-US" dirty="0"/>
              <a:t> </a:t>
            </a:r>
          </a:p>
          <a:p>
            <a:r>
              <a:rPr lang="en-US" altLang="zh-CN" dirty="0"/>
              <a:t>20</a:t>
            </a:r>
            <a:r>
              <a:rPr lang="zh-CN" altLang="en-US" dirty="0"/>
              <a:t>世纪五六十年代冰冻电镜技术应用于细胞膜的研究，它使人们能在三维空间更好地了解细胞膜的结构，从而认识到罗伯特森“单位膜”模型中脂质双层中含有蛋白质颗粒。</a:t>
            </a:r>
          </a:p>
          <a:p>
            <a:r>
              <a:rPr lang="zh-CN" altLang="en-US" dirty="0"/>
              <a:t> </a:t>
            </a:r>
          </a:p>
          <a:p>
            <a:r>
              <a:rPr lang="zh-CN" altLang="en-US" dirty="0"/>
              <a:t>冰冻蚀刻（</a:t>
            </a:r>
            <a:r>
              <a:rPr lang="en-US" altLang="zh-CN" dirty="0"/>
              <a:t>freeze-etching</a:t>
            </a:r>
            <a:r>
              <a:rPr lang="zh-CN" altLang="en-US" dirty="0"/>
              <a:t>）亦称冰冻断裂（</a:t>
            </a:r>
            <a:r>
              <a:rPr lang="en-US" altLang="zh-CN" dirty="0"/>
              <a:t>freeze-fracture</a:t>
            </a:r>
            <a:r>
              <a:rPr lang="zh-CN" altLang="en-US" dirty="0"/>
              <a:t>）。标本置于</a:t>
            </a:r>
            <a:r>
              <a:rPr lang="en-US" altLang="zh-CN" dirty="0"/>
              <a:t>-100?C</a:t>
            </a:r>
            <a:r>
              <a:rPr lang="zh-CN" altLang="en-US" dirty="0"/>
              <a:t>的干冰或</a:t>
            </a:r>
            <a:r>
              <a:rPr lang="en-US" altLang="zh-CN" dirty="0"/>
              <a:t>-196?C</a:t>
            </a:r>
            <a:r>
              <a:rPr lang="zh-CN" altLang="en-US" dirty="0"/>
              <a:t>的液氮中，进行冰冻。然后用冷刀骤然将标本断开，升温后，冰在真空条件下迅即升华，暴露出断面结构，称为蚀刻（</a:t>
            </a:r>
            <a:r>
              <a:rPr lang="en-US" altLang="zh-CN" dirty="0"/>
              <a:t>etching</a:t>
            </a:r>
            <a:r>
              <a:rPr lang="zh-CN" altLang="en-US" dirty="0"/>
              <a:t>）。蚀刻后，向断面以</a:t>
            </a:r>
            <a:r>
              <a:rPr lang="en-US" altLang="zh-CN" dirty="0"/>
              <a:t>45</a:t>
            </a:r>
            <a:r>
              <a:rPr lang="zh-CN" altLang="en-US" dirty="0"/>
              <a:t>度角喷涂一层蒸汽铂，再以</a:t>
            </a:r>
            <a:r>
              <a:rPr lang="en-US" altLang="zh-CN" dirty="0"/>
              <a:t>90</a:t>
            </a:r>
            <a:r>
              <a:rPr lang="zh-CN" altLang="en-US" dirty="0"/>
              <a:t>度角喷涂一层碳，加强反差和强度。然后用次氯酸钠溶液消化样品，把碳和铂的膜剥下来，此膜即为复膜（</a:t>
            </a:r>
            <a:r>
              <a:rPr lang="en-US" altLang="zh-CN" dirty="0"/>
              <a:t>replica</a:t>
            </a:r>
            <a:r>
              <a:rPr lang="zh-CN" altLang="en-US" dirty="0"/>
              <a:t>）。复膜显示出了标本蚀刻面的形态，在电镜下得到的影像即代表标本中细胞断裂面处的结构。 </a:t>
            </a:r>
          </a:p>
          <a:p>
            <a:r>
              <a:rPr lang="zh-CN" altLang="en-US" dirty="0"/>
              <a:t> </a:t>
            </a:r>
          </a:p>
          <a:p>
            <a:r>
              <a:rPr lang="en-US" altLang="zh-CN" dirty="0"/>
              <a:t>1970</a:t>
            </a:r>
            <a:r>
              <a:rPr lang="zh-CN" altLang="en-US" dirty="0"/>
              <a:t>年弗雷（</a:t>
            </a:r>
            <a:r>
              <a:rPr lang="en-US" altLang="zh-CN" dirty="0"/>
              <a:t>L</a:t>
            </a:r>
            <a:r>
              <a:rPr lang="zh-CN" altLang="en-US" dirty="0"/>
              <a:t>．</a:t>
            </a:r>
            <a:r>
              <a:rPr lang="en-US" altLang="zh-CN" dirty="0"/>
              <a:t>D</a:t>
            </a:r>
            <a:r>
              <a:rPr lang="zh-CN" altLang="en-US" dirty="0"/>
              <a:t>．</a:t>
            </a:r>
            <a:r>
              <a:rPr lang="en-US" altLang="zh-CN" dirty="0"/>
              <a:t>Frye</a:t>
            </a:r>
            <a:r>
              <a:rPr lang="zh-CN" altLang="en-US" dirty="0"/>
              <a:t>）和埃迪登（</a:t>
            </a:r>
            <a:r>
              <a:rPr lang="en-US" altLang="zh-CN" dirty="0"/>
              <a:t>H</a:t>
            </a:r>
            <a:r>
              <a:rPr lang="zh-CN" altLang="en-US" dirty="0"/>
              <a:t>．</a:t>
            </a:r>
            <a:r>
              <a:rPr lang="en-US" altLang="zh-CN" dirty="0" err="1"/>
              <a:t>Edidin</a:t>
            </a:r>
            <a:r>
              <a:rPr lang="zh-CN" altLang="en-US" dirty="0"/>
              <a:t>）他们用发绿色荧光的染料标记小鼠细胞表面的蛋白质分子，用红色荧光的染料标记人细胞表面的蛋白质分子，用灭火的仙台病毒促使两种细胞融合。刚刚融合的细胞一个半球带有红色荧光，另一个半球带有绿色荧光。如果把该细胞放在</a:t>
            </a:r>
            <a:r>
              <a:rPr lang="en-US" altLang="zh-CN" dirty="0"/>
              <a:t>37 ℃</a:t>
            </a:r>
            <a:r>
              <a:rPr lang="zh-CN" altLang="en-US" dirty="0"/>
              <a:t>条件下培养</a:t>
            </a:r>
            <a:r>
              <a:rPr lang="en-US" altLang="zh-CN" dirty="0"/>
              <a:t>40 min</a:t>
            </a:r>
            <a:r>
              <a:rPr lang="zh-CN" altLang="en-US" dirty="0"/>
              <a:t>，加上不同的滤光片观察显示红、绿荧光在细胞表面混合均匀，把该细胞放在</a:t>
            </a:r>
            <a:r>
              <a:rPr lang="en-US" altLang="zh-CN" dirty="0"/>
              <a:t>l ℃</a:t>
            </a:r>
            <a:r>
              <a:rPr lang="zh-CN" altLang="en-US" dirty="0"/>
              <a:t>条件下培养</a:t>
            </a:r>
            <a:r>
              <a:rPr lang="en-US" altLang="zh-CN" dirty="0"/>
              <a:t>40 min</a:t>
            </a:r>
            <a:r>
              <a:rPr lang="zh-CN" altLang="en-US" dirty="0"/>
              <a:t>，加上不同的滤光片观察显示，细胞保持开始状态，即红、绿荧光没有混合。本实验证明了构成细胞膜的磷质和蛋白质分子大多数不是静止的，而是可以运动的，即细胞膜具有一定的流动性。</a:t>
            </a:r>
          </a:p>
          <a:p>
            <a:r>
              <a:rPr lang="zh-CN" altLang="en-US" dirty="0"/>
              <a:t> </a:t>
            </a:r>
          </a:p>
          <a:p>
            <a:r>
              <a:rPr lang="en-US" altLang="zh-CN" dirty="0"/>
              <a:t>1972</a:t>
            </a:r>
            <a:r>
              <a:rPr lang="zh-CN" altLang="en-US" dirty="0"/>
              <a:t>美国加州大学的辛格（</a:t>
            </a:r>
            <a:r>
              <a:rPr lang="en-US" altLang="zh-CN" dirty="0"/>
              <a:t>S</a:t>
            </a:r>
            <a:r>
              <a:rPr lang="zh-CN" altLang="en-US" dirty="0"/>
              <a:t>． </a:t>
            </a:r>
            <a:r>
              <a:rPr lang="en-US" altLang="zh-CN" dirty="0"/>
              <a:t>J</a:t>
            </a:r>
            <a:r>
              <a:rPr lang="zh-CN" altLang="en-US" dirty="0"/>
              <a:t>． </a:t>
            </a:r>
            <a:r>
              <a:rPr lang="en-US" altLang="zh-CN" dirty="0"/>
              <a:t>Singer</a:t>
            </a:r>
            <a:r>
              <a:rPr lang="zh-CN" altLang="en-US" dirty="0"/>
              <a:t>）和尼克森（</a:t>
            </a:r>
            <a:r>
              <a:rPr lang="en-US" altLang="zh-CN" dirty="0"/>
              <a:t>G</a:t>
            </a:r>
            <a:r>
              <a:rPr lang="zh-CN" altLang="en-US" dirty="0"/>
              <a:t>． </a:t>
            </a:r>
            <a:r>
              <a:rPr lang="en-US" altLang="zh-CN" dirty="0"/>
              <a:t>L</a:t>
            </a:r>
            <a:r>
              <a:rPr lang="zh-CN" altLang="en-US" dirty="0"/>
              <a:t>． </a:t>
            </a:r>
            <a:r>
              <a:rPr lang="en-US" altLang="zh-CN" dirty="0"/>
              <a:t>Nicolson</a:t>
            </a:r>
            <a:r>
              <a:rPr lang="zh-CN" altLang="en-US" dirty="0"/>
              <a:t>）根据免疫荧光技术、冰冻蚀刻技术的研究结果，在“单位膜”模型的基础上提出“流动镶嵌模型”。该模型认为： 细胞膜由流动的双脂层和嵌在其中的蛋白质组成。磷脂分子以疏水性尾部相对，极性头部朝向水相组成生物膜骨架；蛋白质或嵌在双脂层表面，或嵌在其内部，或横跨整个双脂层，表现出分布的不对称性。该模型的不足之处：忽视了蛋白质分子对脂类分子流动性的限制作用；忽视了膜各部分流动性的不均匀性等</a:t>
            </a:r>
            <a:r>
              <a:rPr lang="en-US" altLang="zh-CN" dirty="0"/>
              <a:t>, </a:t>
            </a:r>
            <a:r>
              <a:rPr lang="zh-CN" altLang="en-US" dirty="0"/>
              <a:t>从而使人们又提出了一些新的模型。</a:t>
            </a:r>
          </a:p>
          <a:p>
            <a:r>
              <a:rPr lang="zh-CN" altLang="en-US" dirty="0"/>
              <a:t> </a:t>
            </a:r>
          </a:p>
          <a:p>
            <a:r>
              <a:rPr lang="en-US" altLang="zh-CN" dirty="0"/>
              <a:t>1975</a:t>
            </a:r>
            <a:r>
              <a:rPr lang="zh-CN" altLang="en-US" dirty="0"/>
              <a:t>年，瓦拉赫（</a:t>
            </a:r>
            <a:r>
              <a:rPr lang="en-US" altLang="zh-CN" dirty="0"/>
              <a:t>Wallach</a:t>
            </a:r>
            <a:r>
              <a:rPr lang="zh-CN" altLang="en-US" dirty="0"/>
              <a:t>）提出“晶格模型”。“晶格模型”是对流动镶嵌模型的补充，强调流动的整体性。用膜脂可逆地进行无序（液态）和有序（晶态）的相变来解释生物膜的流动性。膜镶嵌蛋白对脂类分子的运动具控制作用。镶嵌蛋白和它周围的脂类分子形成晶格状态，这些不移动的脂类分子称界面脂质，而流动的脂质呈小片、点状分布。所以脂质的流动是局部的，并非整个脂双层都在流动。</a:t>
            </a:r>
          </a:p>
          <a:p>
            <a:r>
              <a:rPr lang="zh-CN" altLang="en-US" dirty="0"/>
              <a:t> </a:t>
            </a:r>
          </a:p>
          <a:p>
            <a:r>
              <a:rPr lang="en-US" altLang="zh-CN" dirty="0"/>
              <a:t>1977</a:t>
            </a:r>
            <a:r>
              <a:rPr lang="zh-CN" altLang="en-US" dirty="0"/>
              <a:t>年，贾因（</a:t>
            </a:r>
            <a:r>
              <a:rPr lang="en-US" altLang="zh-CN" dirty="0"/>
              <a:t>Jain</a:t>
            </a:r>
            <a:r>
              <a:rPr lang="zh-CN" altLang="en-US" dirty="0"/>
              <a:t>）和怀特（</a:t>
            </a:r>
            <a:r>
              <a:rPr lang="en-US" altLang="zh-CN" dirty="0"/>
              <a:t>White</a:t>
            </a:r>
            <a:r>
              <a:rPr lang="zh-CN" altLang="en-US" dirty="0"/>
              <a:t>）提出生物膜是由具有不同流动性的板块镶嵌而成的动态结构。该模型强调整个生物膜是由不同组织结构、不同大小、不同性质、不同流动性的可移动的膜块所组成，这些彼此独立移动的脂质区</a:t>
            </a:r>
            <a:r>
              <a:rPr lang="en-US" altLang="zh-CN" dirty="0"/>
              <a:t>(</a:t>
            </a:r>
            <a:r>
              <a:rPr lang="zh-CN" altLang="en-US" dirty="0"/>
              <a:t>有序的“板块”</a:t>
            </a:r>
            <a:r>
              <a:rPr lang="en-US" altLang="zh-CN" dirty="0"/>
              <a:t>)</a:t>
            </a:r>
            <a:r>
              <a:rPr lang="zh-CN" altLang="en-US" dirty="0"/>
              <a:t>之间被流动的脂质“板块”</a:t>
            </a:r>
            <a:r>
              <a:rPr lang="en-US" altLang="zh-CN" dirty="0"/>
              <a:t>(</a:t>
            </a:r>
            <a:r>
              <a:rPr lang="zh-CN" altLang="en-US" dirty="0"/>
              <a:t>无序的</a:t>
            </a:r>
            <a:r>
              <a:rPr lang="en-US" altLang="zh-CN" dirty="0"/>
              <a:t>)</a:t>
            </a:r>
            <a:r>
              <a:rPr lang="zh-CN" altLang="en-US" dirty="0"/>
              <a:t>所分割</a:t>
            </a:r>
            <a:r>
              <a:rPr lang="en-US" altLang="zh-CN" dirty="0"/>
              <a:t>, </a:t>
            </a:r>
            <a:r>
              <a:rPr lang="zh-CN" altLang="en-US" dirty="0"/>
              <a:t>两种“板块”之间可能存在一种连续的动态平衡</a:t>
            </a:r>
            <a:r>
              <a:rPr lang="en-US" altLang="zh-CN" dirty="0"/>
              <a:t>,</a:t>
            </a:r>
            <a:r>
              <a:rPr lang="zh-CN" altLang="en-US" dirty="0"/>
              <a:t>因而细胞膜实际上是同时存在有不同流动性的板块镶嵌而成的动态结构；这种结构使细胞膜的各部分的流动性处于不均一状态</a:t>
            </a:r>
            <a:r>
              <a:rPr lang="en-US" altLang="zh-CN" dirty="0"/>
              <a:t>, </a:t>
            </a:r>
            <a:r>
              <a:rPr lang="zh-CN" altLang="en-US" dirty="0"/>
              <a:t>并可随生理状态和环境条件的变化而发生晶态和非晶态的相变化。这种板块镶嵌模型有利于说明膜功能的多样性及调节机制的复杂性。 </a:t>
            </a:r>
          </a:p>
          <a:p>
            <a:r>
              <a:rPr lang="zh-CN" altLang="en-US" dirty="0"/>
              <a:t> </a:t>
            </a:r>
          </a:p>
          <a:p>
            <a:r>
              <a:rPr lang="en-US" altLang="zh-CN" dirty="0"/>
              <a:t>1997</a:t>
            </a:r>
            <a:r>
              <a:rPr lang="zh-CN" altLang="en-US" dirty="0"/>
              <a:t>年，西蒙斯（</a:t>
            </a:r>
            <a:r>
              <a:rPr lang="en-US" altLang="zh-CN" dirty="0"/>
              <a:t>K</a:t>
            </a:r>
            <a:r>
              <a:rPr lang="zh-CN" altLang="en-US" dirty="0"/>
              <a:t>．</a:t>
            </a:r>
            <a:r>
              <a:rPr lang="en-US" altLang="zh-CN" dirty="0"/>
              <a:t>Simons</a:t>
            </a:r>
            <a:r>
              <a:rPr lang="zh-CN" altLang="en-US" dirty="0"/>
              <a:t>）和伊琳娜．易科宁（</a:t>
            </a:r>
            <a:r>
              <a:rPr lang="en-US" altLang="zh-CN" dirty="0"/>
              <a:t>Elina </a:t>
            </a:r>
            <a:r>
              <a:rPr lang="en-US" altLang="zh-CN" dirty="0" err="1"/>
              <a:t>Ikonen</a:t>
            </a:r>
            <a:r>
              <a:rPr lang="zh-CN" altLang="en-US" dirty="0"/>
              <a:t>）等人提出提出了“功能筏</a:t>
            </a:r>
            <a:r>
              <a:rPr lang="en-US" altLang="zh-CN" dirty="0"/>
              <a:t>(Functional rafts)”</a:t>
            </a:r>
            <a:r>
              <a:rPr lang="zh-CN" altLang="en-US" dirty="0"/>
              <a:t>的概念</a:t>
            </a:r>
            <a:r>
              <a:rPr lang="en-US" altLang="zh-CN" dirty="0"/>
              <a:t>,</a:t>
            </a:r>
            <a:r>
              <a:rPr lang="zh-CN" altLang="en-US" dirty="0"/>
              <a:t>现在一般称为“脂筏</a:t>
            </a:r>
            <a:r>
              <a:rPr lang="en-US" altLang="zh-CN" dirty="0"/>
              <a:t>(lipid raft)</a:t>
            </a:r>
            <a:r>
              <a:rPr lang="zh-CN" altLang="en-US" dirty="0"/>
              <a:t>。“脂筏模型”可以说是细胞膜功能最新的功能解释模型。脂筏是在生物膜上富含胆固醇和甘油脂的微结构域</a:t>
            </a:r>
            <a:r>
              <a:rPr lang="en-US" altLang="zh-CN" dirty="0"/>
              <a:t>(</a:t>
            </a:r>
            <a:r>
              <a:rPr lang="en-US" altLang="zh-CN" dirty="0" err="1"/>
              <a:t>microdomain</a:t>
            </a:r>
            <a:r>
              <a:rPr lang="zh-CN" altLang="en-US" dirty="0"/>
              <a:t>），该结构域约</a:t>
            </a:r>
            <a:r>
              <a:rPr lang="en-US" altLang="zh-CN" dirty="0"/>
              <a:t>70nm</a:t>
            </a:r>
            <a:r>
              <a:rPr lang="zh-CN" altLang="en-US" dirty="0"/>
              <a:t>左右，是一种动态结构，位于以甘油磷脂为主体的生物膜中；由于甘油脂具有较长的饱和脂肪酸链，分子间的作用力较强，所以这些区域结构致密，介于无序液体与液晶之间，称为有序液体。脂筏载着执行某些特定生物学功能的各种膜蛋白他们就像一个蛋白质停泊的平台，与膜的信号转导、蛋白质分选、跨膜物质运输等均有密切的关系。脂筏最初可能在内质网上形成，转运到细胞膜上后，有些脂筏可在不同程度上与膜下细胞骨架蛋白交联．推测一个</a:t>
            </a:r>
            <a:r>
              <a:rPr lang="en-US" altLang="zh-CN" dirty="0"/>
              <a:t>100nm</a:t>
            </a:r>
            <a:r>
              <a:rPr lang="zh-CN" altLang="en-US" dirty="0"/>
              <a:t>大小的脂筏可能载有</a:t>
            </a:r>
            <a:r>
              <a:rPr lang="en-US" altLang="zh-CN" dirty="0"/>
              <a:t>600</a:t>
            </a:r>
            <a:r>
              <a:rPr lang="zh-CN" altLang="en-US" dirty="0"/>
              <a:t>个蛋白分子。</a:t>
            </a:r>
          </a:p>
          <a:p>
            <a:r>
              <a:rPr lang="zh-CN" altLang="en-US" dirty="0"/>
              <a:t> </a:t>
            </a:r>
          </a:p>
          <a:p>
            <a:r>
              <a:rPr lang="zh-CN" altLang="en-US" dirty="0"/>
              <a:t>从细胞膜的探索历程中我们明确的认识到：科学家研究细胞膜结构的历程是从物质跨膜运输的现象开始的。分析成分是了解结构的基础，现象和功能又提供了探究结构的线索。进而人们在实验观察的基础上提出假说，又通过进一步的实验来修正假说。最终达到认知事物的本质，了解表象下面隐藏的真理。</a:t>
            </a:r>
          </a:p>
          <a:p>
            <a:r>
              <a:rPr lang="zh-CN" altLang="en-US" dirty="0"/>
              <a:t> </a:t>
            </a:r>
          </a:p>
          <a:p>
            <a:r>
              <a:rPr lang="zh-CN" altLang="en-US" dirty="0"/>
              <a:t>  </a:t>
            </a:r>
            <a:r>
              <a:rPr lang="zh-CN" altLang="en-US" b="1" dirty="0"/>
              <a:t>参考文献：</a:t>
            </a:r>
            <a:endParaRPr lang="zh-CN" altLang="en-US" dirty="0"/>
          </a:p>
          <a:p>
            <a:r>
              <a:rPr lang="zh-CN" altLang="en-US" b="1" dirty="0"/>
              <a:t> </a:t>
            </a:r>
            <a:endParaRPr lang="zh-CN" altLang="en-US" dirty="0"/>
          </a:p>
          <a:p>
            <a:r>
              <a:rPr lang="en-US" altLang="zh-CN" dirty="0"/>
              <a:t>1</a:t>
            </a:r>
            <a:r>
              <a:rPr lang="zh-CN" altLang="en-US" dirty="0"/>
              <a:t>、鲁润龙 顾月华等：细胞生物学，中国科学技术大学出版社（</a:t>
            </a:r>
            <a:r>
              <a:rPr lang="en-US" altLang="zh-CN" dirty="0"/>
              <a:t>1991 </a:t>
            </a:r>
            <a:r>
              <a:rPr lang="zh-CN" altLang="en-US" dirty="0"/>
              <a:t>合肥），</a:t>
            </a:r>
            <a:r>
              <a:rPr lang="en-US" altLang="zh-CN" dirty="0"/>
              <a:t>P22-24</a:t>
            </a:r>
            <a:r>
              <a:rPr lang="zh-CN" altLang="en-US" dirty="0"/>
              <a:t>。</a:t>
            </a:r>
          </a:p>
          <a:p>
            <a:r>
              <a:rPr lang="zh-CN" altLang="en-US" dirty="0"/>
              <a:t> </a:t>
            </a:r>
          </a:p>
          <a:p>
            <a:r>
              <a:rPr lang="en-US" altLang="zh-CN" dirty="0"/>
              <a:t>2</a:t>
            </a:r>
            <a:r>
              <a:rPr lang="zh-CN" altLang="en-US" dirty="0"/>
              <a:t>、汪堃仁 薛绍白等主编：细胞生物学（第二版），北京师范大学出版社，</a:t>
            </a:r>
            <a:r>
              <a:rPr lang="en-US" altLang="zh-CN" dirty="0"/>
              <a:t>P51-52</a:t>
            </a:r>
            <a:r>
              <a:rPr lang="zh-CN" altLang="en-US" dirty="0"/>
              <a:t>。</a:t>
            </a:r>
          </a:p>
          <a:p>
            <a:r>
              <a:rPr lang="zh-CN" altLang="en-US" dirty="0"/>
              <a:t> </a:t>
            </a:r>
          </a:p>
          <a:p>
            <a:r>
              <a:rPr lang="en-US" altLang="zh-CN" dirty="0"/>
              <a:t>3</a:t>
            </a:r>
            <a:r>
              <a:rPr lang="zh-CN" altLang="en-US" dirty="0"/>
              <a:t>、郑国锠主编：细胞生物学（第二版），高等教育出版社，</a:t>
            </a:r>
            <a:r>
              <a:rPr lang="en-US" altLang="zh-CN" dirty="0"/>
              <a:t>P46</a:t>
            </a:r>
            <a:r>
              <a:rPr lang="zh-CN" altLang="en-US" dirty="0"/>
              <a:t>。</a:t>
            </a:r>
          </a:p>
          <a:p>
            <a:r>
              <a:rPr lang="zh-CN" altLang="en-US" dirty="0"/>
              <a:t> </a:t>
            </a:r>
          </a:p>
          <a:p>
            <a:r>
              <a:rPr lang="zh-CN" altLang="en-US" dirty="0"/>
              <a:t> </a:t>
            </a:r>
            <a:r>
              <a:rPr lang="en-US" altLang="zh-CN" dirty="0"/>
              <a:t>4</a:t>
            </a:r>
            <a:r>
              <a:rPr lang="zh-CN" altLang="en-US" dirty="0"/>
              <a:t>、翟中和王喜忠 丁明孝主编：细胞生物学（第三版），高等教育出版社（</a:t>
            </a:r>
            <a:r>
              <a:rPr lang="en-US" altLang="zh-CN" dirty="0"/>
              <a:t>2007</a:t>
            </a:r>
            <a:r>
              <a:rPr lang="zh-CN" altLang="en-US" dirty="0"/>
              <a:t>），</a:t>
            </a:r>
            <a:r>
              <a:rPr lang="en-US" altLang="zh-CN" dirty="0"/>
              <a:t>P83-85</a:t>
            </a:r>
            <a:r>
              <a:rPr lang="zh-CN" altLang="en-US" dirty="0"/>
              <a:t>。</a:t>
            </a:r>
          </a:p>
          <a:p>
            <a:r>
              <a:rPr lang="zh-CN" altLang="en-US" dirty="0"/>
              <a:t> </a:t>
            </a:r>
          </a:p>
          <a:p>
            <a:r>
              <a:rPr lang="en-US" altLang="zh-CN" dirty="0"/>
              <a:t>5</a:t>
            </a:r>
            <a:r>
              <a:rPr lang="zh-CN" altLang="en-US" dirty="0"/>
              <a:t>、王金发主编：细胞生物学，科学出版社（北京</a:t>
            </a:r>
            <a:r>
              <a:rPr lang="en-US" altLang="zh-CN" dirty="0"/>
              <a:t>2003</a:t>
            </a:r>
            <a:r>
              <a:rPr lang="zh-CN" altLang="en-US" dirty="0"/>
              <a:t>），</a:t>
            </a:r>
            <a:r>
              <a:rPr lang="en-US" altLang="zh-CN" dirty="0"/>
              <a:t>P73-74</a:t>
            </a:r>
            <a:r>
              <a:rPr lang="zh-CN" altLang="en-US" dirty="0"/>
              <a:t>。</a:t>
            </a:r>
          </a:p>
          <a:p>
            <a:r>
              <a:rPr lang="en-US" altLang="zh-CN" dirty="0"/>
              <a:t>2013-08-22  </a:t>
            </a:r>
            <a:r>
              <a:rPr lang="zh-CN" altLang="en-US" dirty="0"/>
              <a:t>人教网</a:t>
            </a:r>
          </a:p>
          <a:p>
            <a:endParaRPr lang="zh-CN" altLang="en-US" dirty="0"/>
          </a:p>
          <a:p>
            <a:endParaRPr lang="zh-CN" altLang="en-US" dirty="0"/>
          </a:p>
        </p:txBody>
      </p:sp>
    </p:spTree>
    <p:extLst>
      <p:ext uri="{BB962C8B-B14F-4D97-AF65-F5344CB8AC3E}">
        <p14:creationId xmlns:p14="http://schemas.microsoft.com/office/powerpoint/2010/main" val="4037891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66665AE4-2970-4185-A22C-10D784F431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a:extLst>
              <a:ext uri="{FF2B5EF4-FFF2-40B4-BE49-F238E27FC236}">
                <a16:creationId xmlns:a16="http://schemas.microsoft.com/office/drawing/2014/main" id="{D19EDA47-CC26-468A-9F34-75B13D9106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用有机溶剂提取了人的红细胞质膜的脂类成分，将其铺展在水面，测出膜脂展开的面积二倍于细胞表面积，因而推测细胞膜由双层脂分子组成。</a:t>
            </a:r>
          </a:p>
          <a:p>
            <a:pPr eaLnBrk="1" hangingPunct="1">
              <a:spcBef>
                <a:spcPct val="0"/>
              </a:spcBef>
            </a:pPr>
            <a:endParaRPr lang="zh-CN" altLang="en-US"/>
          </a:p>
        </p:txBody>
      </p:sp>
    </p:spTree>
    <p:extLst>
      <p:ext uri="{BB962C8B-B14F-4D97-AF65-F5344CB8AC3E}">
        <p14:creationId xmlns:p14="http://schemas.microsoft.com/office/powerpoint/2010/main" val="409990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63FFA903-9349-486E-A1CE-6022ACFF27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a:extLst>
              <a:ext uri="{FF2B5EF4-FFF2-40B4-BE49-F238E27FC236}">
                <a16:creationId xmlns:a16="http://schemas.microsoft.com/office/drawing/2014/main" id="{C2AF8F03-BA07-4D43-B6BC-992AF0020A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Tree>
    <p:extLst>
      <p:ext uri="{BB962C8B-B14F-4D97-AF65-F5344CB8AC3E}">
        <p14:creationId xmlns:p14="http://schemas.microsoft.com/office/powerpoint/2010/main" val="346688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2105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a:extLst>
              <a:ext uri="{FF2B5EF4-FFF2-40B4-BE49-F238E27FC236}">
                <a16:creationId xmlns:a16="http://schemas.microsoft.com/office/drawing/2014/main" id="{75FAF2E5-0220-463C-AFC0-F534BF86C04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a:extLst>
              <a:ext uri="{FF2B5EF4-FFF2-40B4-BE49-F238E27FC236}">
                <a16:creationId xmlns:a16="http://schemas.microsoft.com/office/drawing/2014/main" id="{2369417C-6120-4BEC-AA73-E56BF5B746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a:t>http://en.wikipedia.org/wiki/Lipid_raft</a:t>
            </a:r>
            <a:endParaRPr lang="zh-CN" altLang="en-US"/>
          </a:p>
        </p:txBody>
      </p:sp>
    </p:spTree>
    <p:extLst>
      <p:ext uri="{BB962C8B-B14F-4D97-AF65-F5344CB8AC3E}">
        <p14:creationId xmlns:p14="http://schemas.microsoft.com/office/powerpoint/2010/main" val="255146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208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B31826-1DBB-41AD-AE7E-FE87E436860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F059D67-D9FF-4B7D-B066-134CF6638B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4257698058"/>
      </p:ext>
    </p:extLst>
  </p:cSld>
  <p:clrMapOvr>
    <a:masterClrMapping/>
  </p:clrMapOvr>
  <p:transitio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63B5B8-B016-4CAB-B5B6-1B15E3396F5E}"/>
              </a:ext>
            </a:extLst>
          </p:cNvPr>
          <p:cNvSpPr>
            <a:spLocks noGrp="1"/>
          </p:cNvSpPr>
          <p:nvPr>
            <p:ph type="title"/>
          </p:nvPr>
        </p:nvSpPr>
        <p:spPr/>
        <p:txBody>
          <a:bodyPr/>
          <a:lstStyle/>
          <a:p>
            <a:r>
              <a:rPr lang="zh-CN" altLang="en-US" dirty="0"/>
              <a:t>单击此处编辑母版标题样式</a:t>
            </a:r>
          </a:p>
        </p:txBody>
      </p:sp>
      <p:sp>
        <p:nvSpPr>
          <p:cNvPr id="3" name="内容占位符 2">
            <a:extLst>
              <a:ext uri="{FF2B5EF4-FFF2-40B4-BE49-F238E27FC236}">
                <a16:creationId xmlns:a16="http://schemas.microsoft.com/office/drawing/2014/main" id="{4AC0B4C8-66A6-4E1D-A84B-72A3155ACA2D}"/>
              </a:ext>
            </a:extLst>
          </p:cNvPr>
          <p:cNvSpPr>
            <a:spLocks noGrp="1"/>
          </p:cNvSpPr>
          <p:nvPr>
            <p:ph idx="1"/>
          </p:nvPr>
        </p:nvSpPr>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0A84F043-5B2E-4F6C-83D7-AFB339115093}"/>
              </a:ext>
            </a:extLst>
          </p:cNvPr>
          <p:cNvSpPr>
            <a:spLocks noGrp="1"/>
          </p:cNvSpPr>
          <p:nvPr>
            <p:ph type="dt" sz="half" idx="10"/>
          </p:nvPr>
        </p:nvSpPr>
        <p:spPr>
          <a:xfrm>
            <a:off x="838200" y="6356350"/>
            <a:ext cx="2743200" cy="365125"/>
          </a:xfrm>
          <a:prstGeom prst="rect">
            <a:avLst/>
          </a:prstGeom>
        </p:spPr>
        <p:txBody>
          <a:bodyPr/>
          <a:lstStyle/>
          <a:p>
            <a:endParaRPr lang="zh-CN" altLang="en-US"/>
          </a:p>
        </p:txBody>
      </p:sp>
      <p:sp>
        <p:nvSpPr>
          <p:cNvPr id="5" name="页脚占位符 4">
            <a:extLst>
              <a:ext uri="{FF2B5EF4-FFF2-40B4-BE49-F238E27FC236}">
                <a16:creationId xmlns:a16="http://schemas.microsoft.com/office/drawing/2014/main" id="{67DDFA01-B5D5-49BB-B43C-5B2D2DD4C0A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A65F137-F334-4AAC-AE48-80FD21C0239B}"/>
              </a:ext>
            </a:extLst>
          </p:cNvPr>
          <p:cNvSpPr>
            <a:spLocks noGrp="1"/>
          </p:cNvSpPr>
          <p:nvPr>
            <p:ph type="sldNum" sz="quarter" idx="12"/>
          </p:nvPr>
        </p:nvSpPr>
        <p:spPr>
          <a:xfrm>
            <a:off x="8610600" y="6356350"/>
            <a:ext cx="2743200" cy="365125"/>
          </a:xfrm>
          <a:prstGeom prst="rect">
            <a:avLst/>
          </a:prstGeom>
        </p:spPr>
        <p:txBody>
          <a:bodyPr/>
          <a:lstStyle/>
          <a:p>
            <a:fld id="{9FC85E21-9AC7-4874-B7FF-EA1E4E983464}" type="slidenum">
              <a:rPr lang="zh-CN" altLang="en-US" smtClean="0"/>
              <a:t>‹#›</a:t>
            </a:fld>
            <a:endParaRPr lang="zh-CN" altLang="en-US"/>
          </a:p>
        </p:txBody>
      </p:sp>
    </p:spTree>
    <p:extLst>
      <p:ext uri="{BB962C8B-B14F-4D97-AF65-F5344CB8AC3E}">
        <p14:creationId xmlns:p14="http://schemas.microsoft.com/office/powerpoint/2010/main" val="794288953"/>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10C78-72EC-4A5B-8448-F5BFA6D3C7D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601956904"/>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751368"/>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467E7FB-01A2-4741-8C38-8960FBAC50A1}"/>
              </a:ext>
            </a:extLst>
          </p:cNvPr>
          <p:cNvSpPr>
            <a:spLocks noGrp="1"/>
          </p:cNvSpPr>
          <p:nvPr>
            <p:ph type="title"/>
          </p:nvPr>
        </p:nvSpPr>
        <p:spPr>
          <a:xfrm>
            <a:off x="824366" y="203196"/>
            <a:ext cx="11062834" cy="720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0C3F7B24-7889-4FB4-8A5C-21D9663CB589}"/>
              </a:ext>
            </a:extLst>
          </p:cNvPr>
          <p:cNvSpPr>
            <a:spLocks noGrp="1"/>
          </p:cNvSpPr>
          <p:nvPr>
            <p:ph type="body" idx="1"/>
          </p:nvPr>
        </p:nvSpPr>
        <p:spPr>
          <a:xfrm>
            <a:off x="824366" y="1219200"/>
            <a:ext cx="11062834" cy="5435604"/>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a:extLst>
              <a:ext uri="{FF2B5EF4-FFF2-40B4-BE49-F238E27FC236}">
                <a16:creationId xmlns:a16="http://schemas.microsoft.com/office/drawing/2014/main" id="{1E647F37-8040-4BA9-BEFE-044E6244E710}"/>
              </a:ext>
            </a:extLst>
          </p:cNvPr>
          <p:cNvSpPr/>
          <p:nvPr userDrawn="1"/>
        </p:nvSpPr>
        <p:spPr>
          <a:xfrm>
            <a:off x="0" y="203196"/>
            <a:ext cx="396000" cy="72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9E1C936-65D7-4CA3-9FB6-D947B2F35EC1}"/>
              </a:ext>
            </a:extLst>
          </p:cNvPr>
          <p:cNvSpPr/>
          <p:nvPr userDrawn="1"/>
        </p:nvSpPr>
        <p:spPr>
          <a:xfrm>
            <a:off x="440356" y="203196"/>
            <a:ext cx="180000" cy="72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08115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transition spd="slow">
    <p:wipe dir="r"/>
  </p:transition>
  <p:hf sldNum="0" hdr="0" ftr="0" dt="0"/>
  <p:txStyles>
    <p:title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400" kern="120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97180156-49E0-433B-8D8B-07D9628B5C9E}"/>
              </a:ext>
            </a:extLst>
          </p:cNvPr>
          <p:cNvSpPr txBox="1">
            <a:spLocks noChangeArrowheads="1"/>
          </p:cNvSpPr>
          <p:nvPr/>
        </p:nvSpPr>
        <p:spPr bwMode="auto">
          <a:xfrm>
            <a:off x="2472612" y="589981"/>
            <a:ext cx="724677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lvl="0" algn="ctr">
              <a:spcBef>
                <a:spcPts val="600"/>
              </a:spcBef>
              <a:defRPr/>
            </a:pPr>
            <a:r>
              <a:rPr lang="zh-CN" altLang="en-US" sz="1400" b="1" dirty="0">
                <a:solidFill>
                  <a:srgbClr val="003366"/>
                </a:solidFill>
                <a:latin typeface="Arial" charset="0"/>
                <a:ea typeface="微软雅黑" panose="020B0503020204020204" pitchFamily="34" charset="-122"/>
              </a:rPr>
              <a:t>丁明孝  王喜忠  张传茂  陈建国  主编 </a:t>
            </a:r>
            <a:endParaRPr kumimoji="0" lang="en-US" altLang="zh-CN" sz="14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细胞生物学（第</a:t>
            </a:r>
            <a:r>
              <a:rPr kumimoji="0" lang="en-US" altLang="zh-CN"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5</a:t>
            </a:r>
            <a:r>
              <a:rPr kumimoji="0" lang="zh-CN" altLang="en-US" sz="18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rPr>
              <a:t>版）</a:t>
            </a:r>
            <a:endParaRPr kumimoji="0" lang="en-US" altLang="zh-CN" sz="1600" b="1" i="0" u="none" strike="noStrike" kern="1200" cap="none" spc="0" normalizeH="0" baseline="0" noProof="0" dirty="0">
              <a:ln>
                <a:noFill/>
              </a:ln>
              <a:solidFill>
                <a:srgbClr val="003366"/>
              </a:solidFill>
              <a:effectLst/>
              <a:uLnTx/>
              <a:uFillTx/>
              <a:latin typeface="Arial" charset="0"/>
              <a:ea typeface="微软雅黑" panose="020B0503020204020204" pitchFamily="34" charset="-122"/>
              <a:cs typeface="+mn-cs"/>
            </a:endParaRPr>
          </a:p>
        </p:txBody>
      </p:sp>
      <p:sp>
        <p:nvSpPr>
          <p:cNvPr id="16" name="Rectangle 7">
            <a:extLst>
              <a:ext uri="{FF2B5EF4-FFF2-40B4-BE49-F238E27FC236}">
                <a16:creationId xmlns:a16="http://schemas.microsoft.com/office/drawing/2014/main" id="{A78AE70E-DCB4-40E0-A51E-3663056F857F}"/>
              </a:ext>
            </a:extLst>
          </p:cNvPr>
          <p:cNvSpPr>
            <a:spLocks noChangeArrowheads="1"/>
          </p:cNvSpPr>
          <p:nvPr/>
        </p:nvSpPr>
        <p:spPr bwMode="auto">
          <a:xfrm>
            <a:off x="3404787" y="1628032"/>
            <a:ext cx="8787213" cy="1080000"/>
          </a:xfrm>
          <a:prstGeom prst="rect">
            <a:avLst/>
          </a:prstGeom>
          <a:solidFill>
            <a:srgbClr val="00336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 name="Freeform 8">
            <a:extLst>
              <a:ext uri="{FF2B5EF4-FFF2-40B4-BE49-F238E27FC236}">
                <a16:creationId xmlns:a16="http://schemas.microsoft.com/office/drawing/2014/main" id="{95C8E4A8-D2A0-418F-BF24-5AF8A625EF46}"/>
              </a:ext>
            </a:extLst>
          </p:cNvPr>
          <p:cNvSpPr/>
          <p:nvPr/>
        </p:nvSpPr>
        <p:spPr bwMode="auto">
          <a:xfrm>
            <a:off x="0" y="1628032"/>
            <a:ext cx="3600000" cy="1080000"/>
          </a:xfrm>
          <a:custGeom>
            <a:avLst/>
            <a:gdLst>
              <a:gd name="T0" fmla="*/ 4054 w 4054"/>
              <a:gd name="T1" fmla="*/ 804 h 1623"/>
              <a:gd name="T2" fmla="*/ 3860 w 4054"/>
              <a:gd name="T3" fmla="*/ 631 h 1623"/>
              <a:gd name="T4" fmla="*/ 3860 w 4054"/>
              <a:gd name="T5" fmla="*/ 0 h 1623"/>
              <a:gd name="T6" fmla="*/ 0 w 4054"/>
              <a:gd name="T7" fmla="*/ 0 h 1623"/>
              <a:gd name="T8" fmla="*/ 0 w 4054"/>
              <a:gd name="T9" fmla="*/ 1623 h 1623"/>
              <a:gd name="T10" fmla="*/ 3860 w 4054"/>
              <a:gd name="T11" fmla="*/ 1623 h 1623"/>
              <a:gd name="T12" fmla="*/ 3860 w 4054"/>
              <a:gd name="T13" fmla="*/ 976 h 1623"/>
              <a:gd name="T14" fmla="*/ 4054 w 4054"/>
              <a:gd name="T15" fmla="*/ 804 h 16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54" h="1623">
                <a:moveTo>
                  <a:pt x="4054" y="804"/>
                </a:moveTo>
                <a:lnTo>
                  <a:pt x="3860" y="631"/>
                </a:lnTo>
                <a:lnTo>
                  <a:pt x="3860" y="0"/>
                </a:lnTo>
                <a:lnTo>
                  <a:pt x="0" y="0"/>
                </a:lnTo>
                <a:lnTo>
                  <a:pt x="0" y="1623"/>
                </a:lnTo>
                <a:lnTo>
                  <a:pt x="3860" y="1623"/>
                </a:lnTo>
                <a:lnTo>
                  <a:pt x="3860" y="976"/>
                </a:lnTo>
                <a:lnTo>
                  <a:pt x="4054" y="804"/>
                </a:lnTo>
                <a:close/>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 name="TextBox 5">
            <a:extLst>
              <a:ext uri="{FF2B5EF4-FFF2-40B4-BE49-F238E27FC236}">
                <a16:creationId xmlns:a16="http://schemas.microsoft.com/office/drawing/2014/main" id="{8954B37B-B9BB-40FC-84DE-08CACC72E1A0}"/>
              </a:ext>
            </a:extLst>
          </p:cNvPr>
          <p:cNvSpPr txBox="1"/>
          <p:nvPr/>
        </p:nvSpPr>
        <p:spPr>
          <a:xfrm>
            <a:off x="195212" y="1814089"/>
            <a:ext cx="320957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微软雅黑" pitchFamily="34" charset="-122"/>
                <a:cs typeface="+mn-cs"/>
              </a:rPr>
              <a:t>第三章</a:t>
            </a:r>
          </a:p>
        </p:txBody>
      </p:sp>
      <p:sp>
        <p:nvSpPr>
          <p:cNvPr id="19" name="TextBox 6">
            <a:extLst>
              <a:ext uri="{FF2B5EF4-FFF2-40B4-BE49-F238E27FC236}">
                <a16:creationId xmlns:a16="http://schemas.microsoft.com/office/drawing/2014/main" id="{A82192F3-09FC-4F42-A32B-56380550AC93}"/>
              </a:ext>
            </a:extLst>
          </p:cNvPr>
          <p:cNvSpPr txBox="1"/>
          <p:nvPr/>
        </p:nvSpPr>
        <p:spPr>
          <a:xfrm>
            <a:off x="6451711" y="1814089"/>
            <a:ext cx="2693365" cy="707886"/>
          </a:xfrm>
          <a:prstGeom prst="rect">
            <a:avLst/>
          </a:prstGeom>
          <a:noFill/>
        </p:spPr>
        <p:txBody>
          <a:bodyPr wrap="none" rtlCol="0">
            <a:spAutoFit/>
          </a:bodyPr>
          <a:lstStyle/>
          <a:p>
            <a:pPr algn="ctr"/>
            <a:r>
              <a:rPr lang="zh-CN" altLang="en-US" sz="4000" b="1" dirty="0">
                <a:solidFill>
                  <a:schemeClr val="bg1"/>
                </a:solidFill>
                <a:latin typeface="微软雅黑" pitchFamily="34" charset="-122"/>
                <a:ea typeface="微软雅黑" pitchFamily="34" charset="-122"/>
              </a:rPr>
              <a:t>细 胞 质 膜</a:t>
            </a:r>
          </a:p>
        </p:txBody>
      </p:sp>
      <p:pic>
        <p:nvPicPr>
          <p:cNvPr id="8" name="图片 2">
            <a:extLst>
              <a:ext uri="{FF2B5EF4-FFF2-40B4-BE49-F238E27FC236}">
                <a16:creationId xmlns:a16="http://schemas.microsoft.com/office/drawing/2014/main" id="{DD236807-54AF-45BE-B8A9-2BD3E7CFFD8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98875" y="3286868"/>
            <a:ext cx="47942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6200499"/>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
            <a:extLst>
              <a:ext uri="{FF2B5EF4-FFF2-40B4-BE49-F238E27FC236}">
                <a16:creationId xmlns:a16="http://schemas.microsoft.com/office/drawing/2014/main" id="{D2FE1593-823B-433B-92AF-30323C2C6076}"/>
              </a:ext>
            </a:extLst>
          </p:cNvPr>
          <p:cNvGrpSpPr>
            <a:grpSpLocks/>
          </p:cNvGrpSpPr>
          <p:nvPr/>
        </p:nvGrpSpPr>
        <p:grpSpPr bwMode="auto">
          <a:xfrm>
            <a:off x="1355205" y="1894384"/>
            <a:ext cx="9481589" cy="2519362"/>
            <a:chOff x="-752682" y="3674275"/>
            <a:chExt cx="9480267" cy="2520000"/>
          </a:xfrm>
        </p:grpSpPr>
        <p:pic>
          <p:nvPicPr>
            <p:cNvPr id="5" name="Picture 2" descr="D:\编书\细胞生物学教材编写\第4版学习指南\Chapter 4 Fig\imagepage15.JPG">
              <a:extLst>
                <a:ext uri="{FF2B5EF4-FFF2-40B4-BE49-F238E27FC236}">
                  <a16:creationId xmlns:a16="http://schemas.microsoft.com/office/drawing/2014/main" id="{F674A47D-831B-44B8-A772-D931BA1E0E7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2682" y="3674275"/>
              <a:ext cx="4287731"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D:\编书\细胞生物学教材编写\第4版学习指南\Chapter 4 Fig\imagepage16.JPG">
              <a:extLst>
                <a:ext uri="{FF2B5EF4-FFF2-40B4-BE49-F238E27FC236}">
                  <a16:creationId xmlns:a16="http://schemas.microsoft.com/office/drawing/2014/main" id="{86905487-4704-4475-BD2A-EBAE2E411A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76056" y="3674275"/>
              <a:ext cx="3651529"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矩形 6">
            <a:extLst>
              <a:ext uri="{FF2B5EF4-FFF2-40B4-BE49-F238E27FC236}">
                <a16:creationId xmlns:a16="http://schemas.microsoft.com/office/drawing/2014/main" id="{7447B751-299D-40A8-8CB3-ED1003657F51}"/>
              </a:ext>
            </a:extLst>
          </p:cNvPr>
          <p:cNvSpPr/>
          <p:nvPr/>
        </p:nvSpPr>
        <p:spPr>
          <a:xfrm>
            <a:off x="1236838" y="4519495"/>
            <a:ext cx="452506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3-17 </a:t>
            </a:r>
            <a:r>
              <a:rPr lang="zh-CN" altLang="en-US" sz="1600" b="1" dirty="0">
                <a:solidFill>
                  <a:srgbClr val="0033CC"/>
                </a:solidFill>
                <a:latin typeface="Arial" panose="020B0604020202020204" pitchFamily="34" charset="0"/>
                <a:ea typeface="微软雅黑" panose="020B0503020204020204" pitchFamily="34" charset="-122"/>
              </a:rPr>
              <a:t>生物膜各膜面的名称</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脂双层膜的</a:t>
            </a:r>
            <a:r>
              <a:rPr lang="en-US" altLang="zh-CN" sz="1400" dirty="0">
                <a:solidFill>
                  <a:prstClr val="black"/>
                </a:solidFill>
                <a:latin typeface="Arial" panose="020B0604020202020204" pitchFamily="34" charset="0"/>
                <a:ea typeface="微软雅黑" panose="020B0503020204020204" pitchFamily="34" charset="-122"/>
              </a:rPr>
              <a:t>ES </a:t>
            </a:r>
            <a:r>
              <a:rPr lang="zh-CN" altLang="en-US" sz="1400" dirty="0">
                <a:solidFill>
                  <a:prstClr val="black"/>
                </a:solidFill>
                <a:latin typeface="Arial" panose="020B0604020202020204" pitchFamily="34" charset="0"/>
                <a:ea typeface="微软雅黑" panose="020B0503020204020204" pitchFamily="34" charset="-122"/>
              </a:rPr>
              <a:t>与</a:t>
            </a:r>
            <a:r>
              <a:rPr lang="en-US" altLang="zh-CN" sz="1400" dirty="0">
                <a:solidFill>
                  <a:prstClr val="black"/>
                </a:solidFill>
                <a:latin typeface="Arial" panose="020B0604020202020204" pitchFamily="34" charset="0"/>
                <a:ea typeface="微软雅黑" panose="020B0503020204020204" pitchFamily="34" charset="-122"/>
              </a:rPr>
              <a:t>PS </a:t>
            </a:r>
            <a:r>
              <a:rPr lang="zh-CN" altLang="en-US" sz="1400" dirty="0">
                <a:solidFill>
                  <a:prstClr val="black"/>
                </a:solidFill>
                <a:latin typeface="Arial" panose="020B0604020202020204" pitchFamily="34" charset="0"/>
                <a:ea typeface="微软雅黑" panose="020B0503020204020204" pitchFamily="34" charset="-122"/>
              </a:rPr>
              <a:t>面以及电镜冷冻蚀刻技术所显示的细胞断裂面：</a:t>
            </a:r>
            <a:r>
              <a:rPr lang="en-US" altLang="zh-CN" sz="1400" dirty="0">
                <a:solidFill>
                  <a:prstClr val="black"/>
                </a:solidFill>
                <a:latin typeface="Arial" panose="020B0604020202020204" pitchFamily="34" charset="0"/>
                <a:ea typeface="微软雅黑" panose="020B0503020204020204" pitchFamily="34" charset="-122"/>
              </a:rPr>
              <a:t>EF </a:t>
            </a:r>
            <a:r>
              <a:rPr lang="zh-CN" altLang="en-US" sz="1400" dirty="0">
                <a:solidFill>
                  <a:prstClr val="black"/>
                </a:solidFill>
                <a:latin typeface="Arial" panose="020B0604020202020204" pitchFamily="34" charset="0"/>
                <a:ea typeface="微软雅黑" panose="020B0503020204020204" pitchFamily="34" charset="-122"/>
              </a:rPr>
              <a:t>与</a:t>
            </a:r>
            <a:r>
              <a:rPr lang="en-US" altLang="zh-CN" sz="1400" dirty="0">
                <a:solidFill>
                  <a:prstClr val="black"/>
                </a:solidFill>
                <a:latin typeface="Arial" panose="020B0604020202020204" pitchFamily="34" charset="0"/>
                <a:ea typeface="微软雅黑" panose="020B0503020204020204" pitchFamily="34" charset="-122"/>
              </a:rPr>
              <a:t>PF </a:t>
            </a:r>
            <a:r>
              <a:rPr lang="zh-CN" altLang="en-US" sz="1400" dirty="0">
                <a:solidFill>
                  <a:prstClr val="black"/>
                </a:solidFill>
                <a:latin typeface="Arial" panose="020B0604020202020204" pitchFamily="34" charset="0"/>
                <a:ea typeface="微软雅黑" panose="020B0503020204020204" pitchFamily="34" charset="-122"/>
              </a:rPr>
              <a:t>面</a:t>
            </a:r>
          </a:p>
        </p:txBody>
      </p:sp>
      <p:sp>
        <p:nvSpPr>
          <p:cNvPr id="8" name="矩形 7">
            <a:extLst>
              <a:ext uri="{FF2B5EF4-FFF2-40B4-BE49-F238E27FC236}">
                <a16:creationId xmlns:a16="http://schemas.microsoft.com/office/drawing/2014/main" id="{C4D5F160-067B-40C1-888B-B89D9789E906}"/>
              </a:ext>
            </a:extLst>
          </p:cNvPr>
          <p:cNvSpPr/>
          <p:nvPr/>
        </p:nvSpPr>
        <p:spPr>
          <a:xfrm>
            <a:off x="6690932" y="4519495"/>
            <a:ext cx="467670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3-18 </a:t>
            </a:r>
            <a:r>
              <a:rPr lang="zh-CN" altLang="en-US" sz="1600" b="1" dirty="0">
                <a:solidFill>
                  <a:srgbClr val="0033CC"/>
                </a:solidFill>
                <a:latin typeface="Arial" panose="020B0604020202020204" pitchFamily="34" charset="0"/>
                <a:ea typeface="微软雅黑" panose="020B0503020204020204" pitchFamily="34" charset="-122"/>
              </a:rPr>
              <a:t>细胞膜系统拓扑学结构的示意图</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图中显示细胞的膜系统在膜泡出芽、融合及转运过程中，其拓扑学结构保持不变</a:t>
            </a:r>
          </a:p>
        </p:txBody>
      </p:sp>
    </p:spTree>
    <p:extLst>
      <p:ext uri="{BB962C8B-B14F-4D97-AF65-F5344CB8AC3E}">
        <p14:creationId xmlns:p14="http://schemas.microsoft.com/office/powerpoint/2010/main" val="3057803246"/>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内容占位符 2">
            <a:extLst>
              <a:ext uri="{FF2B5EF4-FFF2-40B4-BE49-F238E27FC236}">
                <a16:creationId xmlns:a16="http://schemas.microsoft.com/office/drawing/2014/main" id="{A7B1825C-5BE8-476A-B85F-22F991229F62}"/>
              </a:ext>
            </a:extLst>
          </p:cNvPr>
          <p:cNvSpPr>
            <a:spLocks noGrp="1"/>
          </p:cNvSpPr>
          <p:nvPr>
            <p:ph idx="1"/>
          </p:nvPr>
        </p:nvSpPr>
        <p:spPr/>
        <p:txBody>
          <a:bodyPr>
            <a:normAutofit/>
          </a:bodyPr>
          <a:lstStyle/>
          <a:p>
            <a:pPr eaLnBrk="1" hangingPunct="1"/>
            <a:r>
              <a:rPr lang="en-US" altLang="zh-CN" sz="2000" b="1" dirty="0">
                <a:solidFill>
                  <a:srgbClr val="0033CC"/>
                </a:solidFill>
              </a:rPr>
              <a:t>1988</a:t>
            </a:r>
            <a:r>
              <a:rPr lang="zh-CN" altLang="en-US" sz="2000" b="1" dirty="0">
                <a:solidFill>
                  <a:srgbClr val="0033CC"/>
                </a:solidFill>
              </a:rPr>
              <a:t>年，</a:t>
            </a:r>
            <a:r>
              <a:rPr lang="en-US" altLang="zh-CN" sz="2000" b="1" dirty="0">
                <a:solidFill>
                  <a:srgbClr val="0033CC"/>
                </a:solidFill>
              </a:rPr>
              <a:t>Simons</a:t>
            </a:r>
          </a:p>
          <a:p>
            <a:r>
              <a:rPr lang="zh-CN" altLang="en-US" sz="1800" dirty="0"/>
              <a:t>胆固醇、鞘磷脂等富集区域形成相对有序的脂相，如同漂浮在脂双层上的“脂筏”</a:t>
            </a:r>
          </a:p>
          <a:p>
            <a:r>
              <a:rPr lang="zh-CN" altLang="en-US" sz="1800" dirty="0"/>
              <a:t>载着执行特定生物学功能膜蛋白</a:t>
            </a:r>
          </a:p>
        </p:txBody>
      </p:sp>
      <p:sp>
        <p:nvSpPr>
          <p:cNvPr id="13317" name="矩形 1">
            <a:extLst>
              <a:ext uri="{FF2B5EF4-FFF2-40B4-BE49-F238E27FC236}">
                <a16:creationId xmlns:a16="http://schemas.microsoft.com/office/drawing/2014/main" id="{493D3A5B-5FF3-480E-B3B9-15CC33AD33FE}"/>
              </a:ext>
            </a:extLst>
          </p:cNvPr>
          <p:cNvSpPr>
            <a:spLocks noChangeArrowheads="1"/>
          </p:cNvSpPr>
          <p:nvPr/>
        </p:nvSpPr>
        <p:spPr bwMode="auto">
          <a:xfrm>
            <a:off x="1677207" y="6275405"/>
            <a:ext cx="8837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725488" indent="-725488">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400" dirty="0">
                <a:ea typeface="宋体" panose="02010600030101010101" pitchFamily="2" charset="-122"/>
                <a:cs typeface="Arial" panose="020B0604020202020204" pitchFamily="34" charset="0"/>
              </a:rPr>
              <a:t>Simons K, van Meer G (August 1988). "Lipid sorting in epithelial cells". </a:t>
            </a:r>
            <a:r>
              <a:rPr lang="en-US" altLang="zh-CN" sz="1400" i="1" dirty="0">
                <a:ea typeface="宋体" panose="02010600030101010101" pitchFamily="2" charset="-122"/>
                <a:cs typeface="Arial" panose="020B0604020202020204" pitchFamily="34" charset="0"/>
              </a:rPr>
              <a:t>Biochemistry,  </a:t>
            </a:r>
            <a:r>
              <a:rPr lang="en-US" altLang="zh-CN" sz="1400" dirty="0">
                <a:ea typeface="宋体" panose="02010600030101010101" pitchFamily="2" charset="-122"/>
                <a:cs typeface="Arial" panose="020B0604020202020204" pitchFamily="34" charset="0"/>
              </a:rPr>
              <a:t>27 (17): 6197–202.</a:t>
            </a:r>
          </a:p>
          <a:p>
            <a:pPr eaLnBrk="1" hangingPunct="1">
              <a:spcBef>
                <a:spcPct val="0"/>
              </a:spcBef>
              <a:buFontTx/>
              <a:buNone/>
            </a:pPr>
            <a:r>
              <a:rPr lang="en-US" altLang="zh-CN" sz="1400" dirty="0">
                <a:ea typeface="宋体" panose="02010600030101010101" pitchFamily="2" charset="-122"/>
                <a:cs typeface="Arial" panose="020B0604020202020204" pitchFamily="34" charset="0"/>
              </a:rPr>
              <a:t>Simons K, </a:t>
            </a:r>
            <a:r>
              <a:rPr lang="en-US" altLang="zh-CN" sz="1400" dirty="0" err="1">
                <a:ea typeface="宋体" panose="02010600030101010101" pitchFamily="2" charset="-122"/>
                <a:cs typeface="Arial" panose="020B0604020202020204" pitchFamily="34" charset="0"/>
              </a:rPr>
              <a:t>Ikonen</a:t>
            </a:r>
            <a:r>
              <a:rPr lang="en-US" altLang="zh-CN" sz="1400" dirty="0">
                <a:ea typeface="宋体" panose="02010600030101010101" pitchFamily="2" charset="-122"/>
                <a:cs typeface="Arial" panose="020B0604020202020204" pitchFamily="34" charset="0"/>
              </a:rPr>
              <a:t> E (June 1997). "Functional rafts in cell membranes". </a:t>
            </a:r>
            <a:r>
              <a:rPr lang="en-US" altLang="zh-CN" sz="1400" i="1" dirty="0">
                <a:ea typeface="宋体" panose="02010600030101010101" pitchFamily="2" charset="-122"/>
                <a:cs typeface="Arial" panose="020B0604020202020204" pitchFamily="34" charset="0"/>
              </a:rPr>
              <a:t>Nature</a:t>
            </a:r>
            <a:r>
              <a:rPr lang="en-US" altLang="zh-CN" sz="1400" dirty="0">
                <a:ea typeface="宋体" panose="02010600030101010101" pitchFamily="2" charset="-122"/>
                <a:cs typeface="Arial" panose="020B0604020202020204" pitchFamily="34" charset="0"/>
              </a:rPr>
              <a:t>,387 (6633): 569–72.</a:t>
            </a:r>
            <a:endParaRPr lang="zh-CN" altLang="en-US" sz="1400" dirty="0">
              <a:ea typeface="宋体" panose="02010600030101010101" pitchFamily="2" charset="-122"/>
              <a:cs typeface="Arial" panose="020B0604020202020204" pitchFamily="34" charset="0"/>
            </a:endParaRPr>
          </a:p>
        </p:txBody>
      </p:sp>
      <p:pic>
        <p:nvPicPr>
          <p:cNvPr id="13318" name="图片 2">
            <a:extLst>
              <a:ext uri="{FF2B5EF4-FFF2-40B4-BE49-F238E27FC236}">
                <a16:creationId xmlns:a16="http://schemas.microsoft.com/office/drawing/2014/main" id="{A7101461-4D79-4580-9B53-F77E7004ACF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5783" y="2231066"/>
            <a:ext cx="4928321"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266AB005-100E-43EF-BCFD-915C54D29ECB}"/>
              </a:ext>
            </a:extLst>
          </p:cNvPr>
          <p:cNvSpPr>
            <a:spLocks noGrp="1"/>
          </p:cNvSpPr>
          <p:nvPr>
            <p:ph type="title"/>
          </p:nvPr>
        </p:nvSpPr>
        <p:spPr/>
        <p:txBody>
          <a:bodyPr/>
          <a:lstStyle/>
          <a:p>
            <a:r>
              <a:rPr lang="en-US" altLang="zh-CN" dirty="0"/>
              <a:t>5. </a:t>
            </a:r>
            <a:r>
              <a:rPr lang="zh-CN" altLang="en-US" dirty="0"/>
              <a:t>脂筏模型</a:t>
            </a:r>
          </a:p>
        </p:txBody>
      </p:sp>
      <p:pic>
        <p:nvPicPr>
          <p:cNvPr id="7" name="图片 6" descr="3-3">
            <a:extLst>
              <a:ext uri="{FF2B5EF4-FFF2-40B4-BE49-F238E27FC236}">
                <a16:creationId xmlns:a16="http://schemas.microsoft.com/office/drawing/2014/main" id="{DA5E8A7F-AE53-4539-9490-AF3804ED90FA}"/>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907896" y="2658536"/>
            <a:ext cx="4351741" cy="2808000"/>
          </a:xfrm>
          <a:prstGeom prst="rect">
            <a:avLst/>
          </a:prstGeom>
        </p:spPr>
      </p:pic>
      <p:sp>
        <p:nvSpPr>
          <p:cNvPr id="8" name="矩形 7">
            <a:extLst>
              <a:ext uri="{FF2B5EF4-FFF2-40B4-BE49-F238E27FC236}">
                <a16:creationId xmlns:a16="http://schemas.microsoft.com/office/drawing/2014/main" id="{FDE66B62-7E41-4ADC-B35A-C5A3EED200F9}"/>
              </a:ext>
            </a:extLst>
          </p:cNvPr>
          <p:cNvSpPr/>
          <p:nvPr/>
        </p:nvSpPr>
        <p:spPr>
          <a:xfrm>
            <a:off x="1407666" y="5783878"/>
            <a:ext cx="3352200"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3-3 </a:t>
            </a:r>
            <a:r>
              <a:rPr lang="zh-CN" altLang="en-US" sz="1600" b="1" dirty="0">
                <a:solidFill>
                  <a:srgbClr val="0033CC"/>
                </a:solidFill>
                <a:latin typeface="Arial" panose="020B0604020202020204" pitchFamily="34" charset="0"/>
                <a:ea typeface="微软雅黑" panose="020B0503020204020204" pitchFamily="34" charset="-122"/>
              </a:rPr>
              <a:t>细胞膜的脂筏模型示意图</a:t>
            </a:r>
          </a:p>
        </p:txBody>
      </p:sp>
    </p:spTree>
    <p:extLst>
      <p:ext uri="{BB962C8B-B14F-4D97-AF65-F5344CB8AC3E}">
        <p14:creationId xmlns:p14="http://schemas.microsoft.com/office/powerpoint/2010/main" val="1610238043"/>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a:extLst>
              <a:ext uri="{FF2B5EF4-FFF2-40B4-BE49-F238E27FC236}">
                <a16:creationId xmlns:a16="http://schemas.microsoft.com/office/drawing/2014/main" id="{804779F4-36A1-4E69-957B-4E44E8D3924D}"/>
              </a:ext>
            </a:extLst>
          </p:cNvPr>
          <p:cNvSpPr>
            <a:spLocks noGrp="1"/>
          </p:cNvSpPr>
          <p:nvPr>
            <p:ph type="title"/>
          </p:nvPr>
        </p:nvSpPr>
        <p:spPr/>
        <p:txBody>
          <a:bodyPr/>
          <a:lstStyle/>
          <a:p>
            <a:pPr algn="l" eaLnBrk="1" hangingPunct="1"/>
            <a:r>
              <a:rPr lang="en-US" altLang="zh-CN" sz="2800"/>
              <a:t>6. </a:t>
            </a:r>
            <a:r>
              <a:rPr lang="zh-CN" altLang="en-US" sz="2800"/>
              <a:t>目前对生物膜结构的认识</a:t>
            </a:r>
          </a:p>
        </p:txBody>
      </p:sp>
      <p:sp>
        <p:nvSpPr>
          <p:cNvPr id="17411" name="内容占位符 2">
            <a:extLst>
              <a:ext uri="{FF2B5EF4-FFF2-40B4-BE49-F238E27FC236}">
                <a16:creationId xmlns:a16="http://schemas.microsoft.com/office/drawing/2014/main" id="{FECDFC61-0F47-405F-9DCA-468C114350E6}"/>
              </a:ext>
            </a:extLst>
          </p:cNvPr>
          <p:cNvSpPr>
            <a:spLocks noGrp="1"/>
          </p:cNvSpPr>
          <p:nvPr>
            <p:ph idx="1"/>
          </p:nvPr>
        </p:nvSpPr>
        <p:spPr/>
        <p:txBody>
          <a:bodyPr>
            <a:normAutofit/>
          </a:bodyPr>
          <a:lstStyle/>
          <a:p>
            <a:pPr>
              <a:spcBef>
                <a:spcPts val="1200"/>
              </a:spcBef>
              <a:spcAft>
                <a:spcPts val="600"/>
              </a:spcAft>
            </a:pPr>
            <a:r>
              <a:rPr lang="zh-CN" altLang="en-US" sz="1800" dirty="0"/>
              <a:t>磷脂分子在水相中具有</a:t>
            </a:r>
            <a:r>
              <a:rPr lang="zh-CN" altLang="en-US" sz="1800" b="1" dirty="0">
                <a:solidFill>
                  <a:srgbClr val="0033CC"/>
                </a:solidFill>
              </a:rPr>
              <a:t>自发封闭</a:t>
            </a:r>
            <a:r>
              <a:rPr lang="zh-CN" altLang="en-US" sz="1800" dirty="0"/>
              <a:t>的性质</a:t>
            </a:r>
            <a:endParaRPr lang="en-US" altLang="zh-CN" sz="1800" dirty="0"/>
          </a:p>
          <a:p>
            <a:pPr>
              <a:spcBef>
                <a:spcPts val="1200"/>
              </a:spcBef>
              <a:spcAft>
                <a:spcPts val="600"/>
              </a:spcAft>
            </a:pPr>
            <a:r>
              <a:rPr lang="zh-CN" altLang="en-US" sz="1800" dirty="0"/>
              <a:t>蛋白质分子以不同方式</a:t>
            </a:r>
            <a:r>
              <a:rPr lang="zh-CN" altLang="en-US" sz="1800" b="1" dirty="0">
                <a:solidFill>
                  <a:srgbClr val="0033CC"/>
                </a:solidFill>
              </a:rPr>
              <a:t>镶嵌</a:t>
            </a:r>
            <a:r>
              <a:rPr lang="zh-CN" altLang="en-US" sz="1800" dirty="0"/>
              <a:t>在脂双层分子中或</a:t>
            </a:r>
            <a:r>
              <a:rPr lang="zh-CN" altLang="en-US" sz="1800" b="1" dirty="0">
                <a:solidFill>
                  <a:srgbClr val="0033CC"/>
                </a:solidFill>
              </a:rPr>
              <a:t>结合</a:t>
            </a:r>
            <a:r>
              <a:rPr lang="zh-CN" altLang="en-US" sz="1800" dirty="0"/>
              <a:t>在其表面</a:t>
            </a:r>
            <a:endParaRPr lang="en-US" altLang="zh-CN" sz="1800" dirty="0"/>
          </a:p>
          <a:p>
            <a:pPr>
              <a:spcBef>
                <a:spcPts val="1200"/>
              </a:spcBef>
              <a:spcAft>
                <a:spcPts val="600"/>
              </a:spcAft>
            </a:pPr>
            <a:r>
              <a:rPr lang="zh-CN" altLang="en-US" sz="1800" dirty="0"/>
              <a:t>生物膜可看成是蛋白质在双层脂分子中的</a:t>
            </a:r>
            <a:r>
              <a:rPr lang="zh-CN" altLang="en-US" sz="1800" b="1" dirty="0">
                <a:solidFill>
                  <a:srgbClr val="0033CC"/>
                </a:solidFill>
              </a:rPr>
              <a:t>二维溶液</a:t>
            </a:r>
            <a:endParaRPr lang="en-US" altLang="zh-CN" sz="1800" b="1" dirty="0">
              <a:solidFill>
                <a:srgbClr val="0033CC"/>
              </a:solidFill>
            </a:endParaRPr>
          </a:p>
          <a:p>
            <a:pPr>
              <a:spcBef>
                <a:spcPts val="1200"/>
              </a:spcBef>
              <a:spcAft>
                <a:spcPts val="600"/>
              </a:spcAft>
            </a:pPr>
            <a:r>
              <a:rPr lang="zh-CN" altLang="en-US" sz="1800" dirty="0"/>
              <a:t>细胞生命活动中，生物膜处于不断的</a:t>
            </a:r>
            <a:r>
              <a:rPr lang="zh-CN" altLang="en-US" sz="1800" b="1" dirty="0">
                <a:solidFill>
                  <a:srgbClr val="0033CC"/>
                </a:solidFill>
              </a:rPr>
              <a:t>动态变化</a:t>
            </a:r>
            <a:r>
              <a:rPr lang="zh-CN" altLang="en-US" sz="1800" dirty="0"/>
              <a:t>中</a:t>
            </a:r>
          </a:p>
          <a:p>
            <a:pPr>
              <a:spcBef>
                <a:spcPts val="1200"/>
              </a:spcBef>
              <a:spcAft>
                <a:spcPts val="600"/>
              </a:spcAft>
            </a:pPr>
            <a:endParaRPr lang="zh-CN" altLang="en-US" sz="1800" dirty="0"/>
          </a:p>
        </p:txBody>
      </p:sp>
      <p:pic>
        <p:nvPicPr>
          <p:cNvPr id="5" name="图片 4" descr="3-4">
            <a:extLst>
              <a:ext uri="{FF2B5EF4-FFF2-40B4-BE49-F238E27FC236}">
                <a16:creationId xmlns:a16="http://schemas.microsoft.com/office/drawing/2014/main" id="{FBD64939-A1AD-4222-A4C0-493DB5F5CC82}"/>
              </a:ext>
            </a:extLst>
          </p:cNvPr>
          <p:cNvPicPr>
            <a:picLocks noGrp="1" noChangeAspect="1"/>
          </p:cNvPicPr>
          <p:nvPr isPhoto="1"/>
        </p:nvPicPr>
        <p:blipFill rotWithShape="1">
          <a:blip r:embed="rId3" cstate="screen">
            <a:lum/>
            <a:extLst>
              <a:ext uri="{28A0092B-C50C-407E-A947-70E740481C1C}">
                <a14:useLocalDpi xmlns:a14="http://schemas.microsoft.com/office/drawing/2010/main"/>
              </a:ext>
            </a:extLst>
          </a:blip>
          <a:srcRect/>
          <a:stretch/>
        </p:blipFill>
        <p:spPr>
          <a:xfrm>
            <a:off x="7290492" y="1623383"/>
            <a:ext cx="4269198" cy="4172810"/>
          </a:xfrm>
          <a:prstGeom prst="rect">
            <a:avLst/>
          </a:prstGeom>
        </p:spPr>
      </p:pic>
      <p:sp>
        <p:nvSpPr>
          <p:cNvPr id="6" name="矩形 5">
            <a:extLst>
              <a:ext uri="{FF2B5EF4-FFF2-40B4-BE49-F238E27FC236}">
                <a16:creationId xmlns:a16="http://schemas.microsoft.com/office/drawing/2014/main" id="{352AB9C1-CA64-4F7E-8107-8C4CCEE16CA8}"/>
              </a:ext>
            </a:extLst>
          </p:cNvPr>
          <p:cNvSpPr/>
          <p:nvPr/>
        </p:nvSpPr>
        <p:spPr>
          <a:xfrm>
            <a:off x="6920366" y="5844969"/>
            <a:ext cx="500945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3-4 </a:t>
            </a:r>
            <a:r>
              <a:rPr lang="zh-CN" altLang="en-US" sz="1600" b="1" dirty="0">
                <a:solidFill>
                  <a:srgbClr val="0033CC"/>
                </a:solidFill>
                <a:latin typeface="Arial" panose="020B0604020202020204" pitchFamily="34" charset="0"/>
                <a:ea typeface="微软雅黑" panose="020B0503020204020204" pitchFamily="34" charset="-122"/>
              </a:rPr>
              <a:t>扫描电镜显示豚鼠耳蜗毛细胞表面的纤毛</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细胞质膜弯曲、延伸构成的纤毛，用以感受声音的大小与频率</a:t>
            </a:r>
          </a:p>
        </p:txBody>
      </p:sp>
      <p:pic>
        <p:nvPicPr>
          <p:cNvPr id="9" name="图片 8" descr="3-5">
            <a:extLst>
              <a:ext uri="{FF2B5EF4-FFF2-40B4-BE49-F238E27FC236}">
                <a16:creationId xmlns:a16="http://schemas.microsoft.com/office/drawing/2014/main" id="{D8E101C7-7CAB-4140-BD2E-4A4E6A7DC8EE}"/>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824366" y="3429000"/>
            <a:ext cx="5407101" cy="2367193"/>
          </a:xfrm>
          <a:prstGeom prst="rect">
            <a:avLst/>
          </a:prstGeom>
        </p:spPr>
      </p:pic>
      <p:sp>
        <p:nvSpPr>
          <p:cNvPr id="10" name="矩形 9">
            <a:extLst>
              <a:ext uri="{FF2B5EF4-FFF2-40B4-BE49-F238E27FC236}">
                <a16:creationId xmlns:a16="http://schemas.microsoft.com/office/drawing/2014/main" id="{E07B03F3-74E3-4E1A-9747-D65B0D8D5627}"/>
              </a:ext>
            </a:extLst>
          </p:cNvPr>
          <p:cNvSpPr/>
          <p:nvPr/>
        </p:nvSpPr>
        <p:spPr>
          <a:xfrm>
            <a:off x="343683" y="5876962"/>
            <a:ext cx="6096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3-5 </a:t>
            </a:r>
            <a:r>
              <a:rPr lang="zh-CN" altLang="en-US" sz="1600" b="1" dirty="0">
                <a:solidFill>
                  <a:srgbClr val="0033CC"/>
                </a:solidFill>
                <a:latin typeface="Arial" panose="020B0604020202020204" pitchFamily="34" charset="0"/>
                <a:ea typeface="微软雅黑" panose="020B0503020204020204" pitchFamily="34" charset="-122"/>
              </a:rPr>
              <a:t>病毒出芽过程中细胞质膜的动态变化</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电镜图片显示了凸凹不平的脂双层细胞质膜以及</a:t>
            </a:r>
            <a:r>
              <a:rPr lang="en-US" altLang="zh-CN" sz="1400" dirty="0" err="1">
                <a:solidFill>
                  <a:prstClr val="black"/>
                </a:solidFill>
                <a:latin typeface="Arial" panose="020B0604020202020204" pitchFamily="34" charset="0"/>
                <a:ea typeface="微软雅黑" panose="020B0503020204020204" pitchFamily="34" charset="-122"/>
              </a:rPr>
              <a:t>SbV</a:t>
            </a:r>
            <a:r>
              <a:rPr lang="en-US" altLang="zh-CN" sz="1400" dirty="0">
                <a:solidFill>
                  <a:prstClr val="black"/>
                </a:solidFill>
                <a:latin typeface="Arial" panose="020B0604020202020204" pitchFamily="34" charset="0"/>
                <a:ea typeface="微软雅黑" panose="020B0503020204020204" pitchFamily="34" charset="-122"/>
              </a:rPr>
              <a:t> </a:t>
            </a:r>
            <a:r>
              <a:rPr lang="zh-CN" altLang="en-US" sz="1400" dirty="0">
                <a:solidFill>
                  <a:prstClr val="black"/>
                </a:solidFill>
                <a:latin typeface="Arial" panose="020B0604020202020204" pitchFamily="34" charset="0"/>
                <a:ea typeface="微软雅黑" panose="020B0503020204020204" pitchFamily="34" charset="-122"/>
              </a:rPr>
              <a:t>以出芽的方式在宿主细胞质膜上的组装和释放的过程</a:t>
            </a: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89" y="1860500"/>
            <a:ext cx="5239162" cy="4142986"/>
          </a:xfrm>
          <a:prstGeom prst="rect">
            <a:avLst/>
          </a:prstGeom>
        </p:spPr>
      </p:pic>
      <p:sp>
        <p:nvSpPr>
          <p:cNvPr id="20482" name="标题 1">
            <a:extLst>
              <a:ext uri="{FF2B5EF4-FFF2-40B4-BE49-F238E27FC236}">
                <a16:creationId xmlns:a16="http://schemas.microsoft.com/office/drawing/2014/main" id="{71CFC91A-53DF-4AD1-BD32-EA6DF2985F3C}"/>
              </a:ext>
            </a:extLst>
          </p:cNvPr>
          <p:cNvSpPr>
            <a:spLocks noGrp="1"/>
          </p:cNvSpPr>
          <p:nvPr>
            <p:ph type="title"/>
          </p:nvPr>
        </p:nvSpPr>
        <p:spPr>
          <a:xfrm>
            <a:off x="605706" y="799542"/>
            <a:ext cx="11062834" cy="720000"/>
          </a:xfrm>
        </p:spPr>
        <p:txBody>
          <a:bodyPr/>
          <a:lstStyle/>
          <a:p>
            <a:pPr algn="l" eaLnBrk="1" hangingPunct="1"/>
            <a:r>
              <a:rPr lang="zh-CN" altLang="en-US" sz="3200" dirty="0"/>
              <a:t>（一）成分</a:t>
            </a:r>
          </a:p>
        </p:txBody>
      </p:sp>
      <p:sp>
        <p:nvSpPr>
          <p:cNvPr id="20483" name="内容占位符 2">
            <a:extLst>
              <a:ext uri="{FF2B5EF4-FFF2-40B4-BE49-F238E27FC236}">
                <a16:creationId xmlns:a16="http://schemas.microsoft.com/office/drawing/2014/main" id="{BB64DE4F-19DE-44AA-B515-2E5874203455}"/>
              </a:ext>
            </a:extLst>
          </p:cNvPr>
          <p:cNvSpPr>
            <a:spLocks noGrp="1"/>
          </p:cNvSpPr>
          <p:nvPr>
            <p:ph idx="1"/>
          </p:nvPr>
        </p:nvSpPr>
        <p:spPr>
          <a:xfrm>
            <a:off x="824366" y="1467675"/>
            <a:ext cx="11062834" cy="5435604"/>
          </a:xfrm>
        </p:spPr>
        <p:txBody>
          <a:bodyPr>
            <a:normAutofit/>
          </a:bodyPr>
          <a:lstStyle/>
          <a:p>
            <a:pPr eaLnBrk="1" hangingPunct="1"/>
            <a:r>
              <a:rPr lang="zh-CN" altLang="en-US" sz="2000" b="1" dirty="0"/>
              <a:t>甘油磷脂；鞘脂；固醇</a:t>
            </a:r>
          </a:p>
        </p:txBody>
      </p:sp>
      <p:pic>
        <p:nvPicPr>
          <p:cNvPr id="20484" name="Picture 2" descr="D:\编书\细胞生物学教材编写\第4版学习指南\Chapter 4 Fig\imagepage5.JPG">
            <a:extLst>
              <a:ext uri="{FF2B5EF4-FFF2-40B4-BE49-F238E27FC236}">
                <a16:creationId xmlns:a16="http://schemas.microsoft.com/office/drawing/2014/main" id="{242CE364-0AA7-475E-9A94-F4C70C279C9E}"/>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845092" y="4594658"/>
            <a:ext cx="4744319" cy="142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12D5CF42-5201-4967-8B24-F4CCD1D2AF4D}"/>
              </a:ext>
            </a:extLst>
          </p:cNvPr>
          <p:cNvSpPr/>
          <p:nvPr/>
        </p:nvSpPr>
        <p:spPr>
          <a:xfrm>
            <a:off x="3048000" y="6170443"/>
            <a:ext cx="6096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3-6 </a:t>
            </a:r>
            <a:r>
              <a:rPr lang="zh-CN" altLang="en-US" sz="1600" b="1" dirty="0">
                <a:solidFill>
                  <a:srgbClr val="0033CC"/>
                </a:solidFill>
                <a:latin typeface="Arial" panose="020B0604020202020204" pitchFamily="34" charset="0"/>
                <a:ea typeface="微软雅黑" panose="020B0503020204020204" pitchFamily="34" charset="-122"/>
              </a:rPr>
              <a:t>膜脂的基本类型</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A. </a:t>
            </a:r>
            <a:r>
              <a:rPr lang="zh-CN" altLang="en-US" sz="1400" dirty="0">
                <a:solidFill>
                  <a:prstClr val="black"/>
                </a:solidFill>
                <a:latin typeface="Arial" panose="020B0604020202020204" pitchFamily="34" charset="0"/>
                <a:ea typeface="微软雅黑" panose="020B0503020204020204" pitchFamily="34" charset="-122"/>
              </a:rPr>
              <a:t>甘油磷脂。 </a:t>
            </a:r>
            <a:r>
              <a:rPr lang="en-US" altLang="zh-CN" sz="1400" dirty="0">
                <a:solidFill>
                  <a:prstClr val="black"/>
                </a:solidFill>
                <a:latin typeface="Arial" panose="020B0604020202020204" pitchFamily="34" charset="0"/>
                <a:ea typeface="微软雅黑" panose="020B0503020204020204" pitchFamily="34" charset="-122"/>
              </a:rPr>
              <a:t>B. </a:t>
            </a:r>
            <a:r>
              <a:rPr lang="zh-CN" altLang="en-US" sz="1400" dirty="0">
                <a:solidFill>
                  <a:prstClr val="black"/>
                </a:solidFill>
                <a:latin typeface="Arial" panose="020B0604020202020204" pitchFamily="34" charset="0"/>
                <a:ea typeface="微软雅黑" panose="020B0503020204020204" pitchFamily="34" charset="-122"/>
              </a:rPr>
              <a:t>鞘磷脂与糖脂。</a:t>
            </a:r>
            <a:r>
              <a:rPr lang="en-US" altLang="zh-CN" sz="1400" dirty="0">
                <a:solidFill>
                  <a:prstClr val="black"/>
                </a:solidFill>
                <a:latin typeface="Arial" panose="020B0604020202020204" pitchFamily="34" charset="0"/>
                <a:ea typeface="微软雅黑" panose="020B0503020204020204" pitchFamily="34" charset="-122"/>
              </a:rPr>
              <a:t>C. </a:t>
            </a:r>
            <a:r>
              <a:rPr lang="zh-CN" altLang="en-US" sz="1400" dirty="0">
                <a:solidFill>
                  <a:prstClr val="black"/>
                </a:solidFill>
                <a:latin typeface="Arial" panose="020B0604020202020204" pitchFamily="34" charset="0"/>
                <a:ea typeface="微软雅黑" panose="020B0503020204020204" pitchFamily="34" charset="-122"/>
              </a:rPr>
              <a:t>胆固醇</a:t>
            </a:r>
          </a:p>
        </p:txBody>
      </p:sp>
      <p:pic>
        <p:nvPicPr>
          <p:cNvPr id="7" name="Picture 2" descr="D:\编书\细胞生物学教材编写\第4版学习指南\Chapter 4 Fig\imagepage5.JPG">
            <a:extLst>
              <a:ext uri="{FF2B5EF4-FFF2-40B4-BE49-F238E27FC236}">
                <a16:creationId xmlns:a16="http://schemas.microsoft.com/office/drawing/2014/main" id="{4E61A495-0207-4766-AB22-EA7A8572F2F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6845093" y="1219200"/>
            <a:ext cx="4744318" cy="290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CDBA43E8-379E-495E-9EA3-2C85D4E8319B}"/>
              </a:ext>
            </a:extLst>
          </p:cNvPr>
          <p:cNvSpPr txBox="1">
            <a:spLocks/>
          </p:cNvSpPr>
          <p:nvPr/>
        </p:nvSpPr>
        <p:spPr>
          <a:xfrm>
            <a:off x="824366" y="203196"/>
            <a:ext cx="11062834" cy="7200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2800" b="1" kern="1200" baseline="0">
                <a:solidFill>
                  <a:schemeClr val="tx1"/>
                </a:solidFill>
                <a:latin typeface="Arial" panose="020B0604020202020204" pitchFamily="34" charset="0"/>
                <a:ea typeface="微软雅黑" panose="020B0503020204020204" pitchFamily="34" charset="-122"/>
                <a:cs typeface="+mj-cs"/>
              </a:defRPr>
            </a:lvl1pPr>
          </a:lstStyle>
          <a:p>
            <a:r>
              <a:rPr lang="zh-CN" altLang="en-US"/>
              <a:t>二、膜脂 </a:t>
            </a:r>
            <a:r>
              <a:rPr lang="en-US" altLang="zh-CN"/>
              <a:t>(membrane lipid)</a:t>
            </a:r>
            <a:endParaRPr lang="zh-CN" altLang="en-US" dirty="0"/>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a:extLst>
              <a:ext uri="{FF2B5EF4-FFF2-40B4-BE49-F238E27FC236}">
                <a16:creationId xmlns:a16="http://schemas.microsoft.com/office/drawing/2014/main" id="{5C05D1EA-2144-4215-ACB0-B57248DED0BB}"/>
              </a:ext>
            </a:extLst>
          </p:cNvPr>
          <p:cNvSpPr>
            <a:spLocks noGrp="1"/>
          </p:cNvSpPr>
          <p:nvPr>
            <p:ph type="title"/>
          </p:nvPr>
        </p:nvSpPr>
        <p:spPr/>
        <p:txBody>
          <a:bodyPr/>
          <a:lstStyle/>
          <a:p>
            <a:pPr algn="l" eaLnBrk="1" hangingPunct="1"/>
            <a:r>
              <a:rPr lang="en-US" altLang="zh-CN" sz="3200"/>
              <a:t>1. </a:t>
            </a:r>
            <a:r>
              <a:rPr lang="zh-CN" altLang="en-US" sz="3200"/>
              <a:t>甘油磷脂</a:t>
            </a:r>
          </a:p>
        </p:txBody>
      </p:sp>
      <p:sp>
        <p:nvSpPr>
          <p:cNvPr id="21507" name="内容占位符 2">
            <a:extLst>
              <a:ext uri="{FF2B5EF4-FFF2-40B4-BE49-F238E27FC236}">
                <a16:creationId xmlns:a16="http://schemas.microsoft.com/office/drawing/2014/main" id="{67BDB408-BFAD-4928-A9DD-A05E1226871E}"/>
              </a:ext>
            </a:extLst>
          </p:cNvPr>
          <p:cNvSpPr>
            <a:spLocks noGrp="1"/>
          </p:cNvSpPr>
          <p:nvPr>
            <p:ph idx="1"/>
          </p:nvPr>
        </p:nvSpPr>
        <p:spPr>
          <a:xfrm>
            <a:off x="824366" y="1557338"/>
            <a:ext cx="3907291" cy="5019675"/>
          </a:xfrm>
        </p:spPr>
        <p:txBody>
          <a:bodyPr>
            <a:normAutofit/>
          </a:bodyPr>
          <a:lstStyle/>
          <a:p>
            <a:pPr>
              <a:lnSpc>
                <a:spcPct val="150000"/>
              </a:lnSpc>
              <a:spcBef>
                <a:spcPts val="1200"/>
              </a:spcBef>
              <a:spcAft>
                <a:spcPts val="1200"/>
              </a:spcAft>
            </a:pPr>
            <a:r>
              <a:rPr lang="zh-CN" altLang="en-US" sz="2000" b="1" dirty="0"/>
              <a:t>为膜脂的基本成分，占整个膜脂的</a:t>
            </a:r>
            <a:r>
              <a:rPr lang="en-US" altLang="zh-CN" sz="2000" b="1" dirty="0"/>
              <a:t>50</a:t>
            </a:r>
            <a:r>
              <a:rPr lang="zh-CN" altLang="en-US" sz="2000" b="1" dirty="0"/>
              <a:t>％以上</a:t>
            </a:r>
            <a:endParaRPr lang="en-US" altLang="zh-CN" sz="2000" b="1" dirty="0"/>
          </a:p>
          <a:p>
            <a:pPr>
              <a:lnSpc>
                <a:spcPct val="150000"/>
              </a:lnSpc>
              <a:spcBef>
                <a:spcPts val="1200"/>
              </a:spcBef>
              <a:spcAft>
                <a:spcPts val="1200"/>
              </a:spcAft>
            </a:pPr>
            <a:r>
              <a:rPr lang="zh-CN" altLang="en-US" sz="2000" b="1" dirty="0"/>
              <a:t>具有一个极性头和两个非极性的尾</a:t>
            </a:r>
          </a:p>
          <a:p>
            <a:pPr>
              <a:lnSpc>
                <a:spcPct val="150000"/>
              </a:lnSpc>
              <a:spcBef>
                <a:spcPts val="1200"/>
              </a:spcBef>
              <a:spcAft>
                <a:spcPts val="1200"/>
              </a:spcAft>
            </a:pPr>
            <a:r>
              <a:rPr lang="zh-CN" altLang="en-US" sz="2000" b="1" dirty="0"/>
              <a:t>脂肪酸碳链为偶数</a:t>
            </a:r>
          </a:p>
          <a:p>
            <a:pPr>
              <a:lnSpc>
                <a:spcPct val="150000"/>
              </a:lnSpc>
              <a:spcBef>
                <a:spcPts val="1200"/>
              </a:spcBef>
              <a:spcAft>
                <a:spcPts val="1200"/>
              </a:spcAft>
            </a:pPr>
            <a:r>
              <a:rPr lang="zh-CN" altLang="en-US" sz="2000" b="1" dirty="0"/>
              <a:t>除饱和脂肪酸外常含</a:t>
            </a:r>
            <a:r>
              <a:rPr lang="en-US" altLang="zh-CN" sz="2000" b="1" dirty="0"/>
              <a:t>1-2 </a:t>
            </a:r>
            <a:r>
              <a:rPr lang="zh-CN" altLang="en-US" sz="2000" b="1" dirty="0"/>
              <a:t>个双键的不饱和脂</a:t>
            </a:r>
          </a:p>
        </p:txBody>
      </p:sp>
      <p:pic>
        <p:nvPicPr>
          <p:cNvPr id="21508" name="Picture 4" descr="4-3">
            <a:extLst>
              <a:ext uri="{FF2B5EF4-FFF2-40B4-BE49-F238E27FC236}">
                <a16:creationId xmlns:a16="http://schemas.microsoft.com/office/drawing/2014/main" id="{038FC065-85CA-4F60-8B1E-A4363DE0C34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77541" y="923196"/>
            <a:ext cx="6277429" cy="5532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内容占位符 2">
            <a:extLst>
              <a:ext uri="{FF2B5EF4-FFF2-40B4-BE49-F238E27FC236}">
                <a16:creationId xmlns:a16="http://schemas.microsoft.com/office/drawing/2014/main" id="{5A3D9585-8E3A-449D-840D-6DA965C423BC}"/>
              </a:ext>
            </a:extLst>
          </p:cNvPr>
          <p:cNvSpPr>
            <a:spLocks noGrp="1"/>
          </p:cNvSpPr>
          <p:nvPr>
            <p:ph idx="1"/>
          </p:nvPr>
        </p:nvSpPr>
        <p:spPr/>
        <p:txBody>
          <a:bodyPr>
            <a:normAutofit/>
          </a:bodyPr>
          <a:lstStyle/>
          <a:p>
            <a:pPr marL="715943" indent="-715943">
              <a:lnSpc>
                <a:spcPct val="150000"/>
              </a:lnSpc>
              <a:buNone/>
            </a:pPr>
            <a:r>
              <a:rPr lang="zh-CN" altLang="en-US" sz="2000" b="1" dirty="0"/>
              <a:t>（</a:t>
            </a:r>
            <a:r>
              <a:rPr lang="en-US" altLang="zh-CN" sz="2000" b="1" dirty="0"/>
              <a:t>b</a:t>
            </a:r>
            <a:r>
              <a:rPr lang="zh-CN" altLang="en-US" sz="2000" b="1" dirty="0"/>
              <a:t>）</a:t>
            </a:r>
            <a:r>
              <a:rPr lang="en-US" altLang="zh-CN" sz="2000" b="1" dirty="0"/>
              <a:t>PC</a:t>
            </a:r>
            <a:r>
              <a:rPr lang="zh-CN" altLang="en-US" sz="2000" b="1" dirty="0"/>
              <a:t>极性头较大，</a:t>
            </a:r>
            <a:r>
              <a:rPr lang="en-US" altLang="zh-CN" sz="2000" b="1" dirty="0"/>
              <a:t>PE</a:t>
            </a:r>
            <a:r>
              <a:rPr lang="zh-CN" altLang="en-US" sz="2000" b="1" dirty="0"/>
              <a:t>极性头较小，与</a:t>
            </a:r>
            <a:r>
              <a:rPr lang="en-US" altLang="zh-CN" sz="2000" b="1" dirty="0"/>
              <a:t>PC</a:t>
            </a:r>
            <a:r>
              <a:rPr lang="zh-CN" altLang="en-US" sz="2000" b="1" dirty="0"/>
              <a:t>相比，</a:t>
            </a:r>
            <a:r>
              <a:rPr lang="en-US" altLang="zh-CN" sz="2000" b="1" dirty="0"/>
              <a:t>PE</a:t>
            </a:r>
            <a:r>
              <a:rPr lang="zh-CN" altLang="en-US" sz="2000" b="1" dirty="0"/>
              <a:t>更倾向于形成曲面膜</a:t>
            </a:r>
            <a:endParaRPr lang="en-US" altLang="zh-CN" sz="2000" b="1" dirty="0"/>
          </a:p>
          <a:p>
            <a:pPr marL="715943" indent="-715943">
              <a:lnSpc>
                <a:spcPct val="150000"/>
              </a:lnSpc>
              <a:buNone/>
            </a:pPr>
            <a:r>
              <a:rPr lang="zh-CN" altLang="en-US" sz="2000" b="1" dirty="0"/>
              <a:t>（</a:t>
            </a:r>
            <a:r>
              <a:rPr lang="en-US" altLang="zh-CN" sz="2000" b="1" dirty="0"/>
              <a:t>c</a:t>
            </a:r>
            <a:r>
              <a:rPr lang="zh-CN" altLang="en-US" sz="2000" b="1" dirty="0"/>
              <a:t>）</a:t>
            </a:r>
            <a:r>
              <a:rPr lang="en-US" altLang="zh-CN" sz="2000" b="1" dirty="0"/>
              <a:t>PE</a:t>
            </a:r>
            <a:r>
              <a:rPr lang="zh-CN" altLang="en-US" sz="2000" b="1" dirty="0"/>
              <a:t>更多地分布在脂双层曲率较大的一侧 </a:t>
            </a:r>
          </a:p>
        </p:txBody>
      </p:sp>
      <p:pic>
        <p:nvPicPr>
          <p:cNvPr id="7" name="图片 6" descr="3-7">
            <a:extLst>
              <a:ext uri="{FF2B5EF4-FFF2-40B4-BE49-F238E27FC236}">
                <a16:creationId xmlns:a16="http://schemas.microsoft.com/office/drawing/2014/main" id="{4F09BAFE-F82B-48BC-8940-627672D7694E}"/>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6738492" y="2673349"/>
            <a:ext cx="4843228" cy="3060000"/>
          </a:xfrm>
          <a:prstGeom prst="rect">
            <a:avLst/>
          </a:prstGeom>
        </p:spPr>
      </p:pic>
      <p:sp>
        <p:nvSpPr>
          <p:cNvPr id="8" name="矩形 7">
            <a:extLst>
              <a:ext uri="{FF2B5EF4-FFF2-40B4-BE49-F238E27FC236}">
                <a16:creationId xmlns:a16="http://schemas.microsoft.com/office/drawing/2014/main" id="{8DEFA216-23EC-4CF8-90A7-3BDEB7A6FB78}"/>
              </a:ext>
            </a:extLst>
          </p:cNvPr>
          <p:cNvSpPr/>
          <p:nvPr/>
        </p:nvSpPr>
        <p:spPr>
          <a:xfrm>
            <a:off x="6112106" y="5876962"/>
            <a:ext cx="609600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3-7 </a:t>
            </a:r>
            <a:r>
              <a:rPr lang="zh-CN" altLang="en-US" sz="1600" b="1" dirty="0">
                <a:solidFill>
                  <a:srgbClr val="0033CC"/>
                </a:solidFill>
                <a:latin typeface="Arial" panose="020B0604020202020204" pitchFamily="34" charset="0"/>
                <a:ea typeface="微软雅黑" panose="020B0503020204020204" pitchFamily="34" charset="-122"/>
              </a:rPr>
              <a:t>脂分子极性头的空间占位对脂双层曲度的影响</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PE </a:t>
            </a:r>
            <a:r>
              <a:rPr lang="zh-CN" altLang="en-US" sz="1400" dirty="0">
                <a:solidFill>
                  <a:prstClr val="black"/>
                </a:solidFill>
                <a:latin typeface="Arial" panose="020B0604020202020204" pitchFamily="34" charset="0"/>
                <a:ea typeface="微软雅黑" panose="020B0503020204020204" pitchFamily="34" charset="-122"/>
              </a:rPr>
              <a:t>极性头较小，更多地分布在脂双层曲率较大的一侧。右侧为电镜图片，左侧为示意图</a:t>
            </a:r>
          </a:p>
        </p:txBody>
      </p:sp>
      <p:sp>
        <p:nvSpPr>
          <p:cNvPr id="3" name="标题 2">
            <a:extLst>
              <a:ext uri="{FF2B5EF4-FFF2-40B4-BE49-F238E27FC236}">
                <a16:creationId xmlns:a16="http://schemas.microsoft.com/office/drawing/2014/main" id="{A8CDEEE5-5E8B-4024-86AA-8D83711A2723}"/>
              </a:ext>
            </a:extLst>
          </p:cNvPr>
          <p:cNvSpPr>
            <a:spLocks noGrp="1"/>
          </p:cNvSpPr>
          <p:nvPr>
            <p:ph type="title"/>
          </p:nvPr>
        </p:nvSpPr>
        <p:spPr/>
        <p:txBody>
          <a:bodyPr/>
          <a:lstStyle/>
          <a:p>
            <a:r>
              <a:rPr lang="zh-CN" altLang="en-US" dirty="0"/>
              <a:t>脂分子极性头对脂双层曲度的影响</a:t>
            </a:r>
          </a:p>
        </p:txBody>
      </p:sp>
      <p:pic>
        <p:nvPicPr>
          <p:cNvPr id="9" name="Picture 4" descr="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89" y="2672224"/>
            <a:ext cx="5958576" cy="338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20578" y="6072014"/>
            <a:ext cx="492443" cy="369332"/>
          </a:xfrm>
          <a:prstGeom prst="rect">
            <a:avLst/>
          </a:prstGeom>
        </p:spPr>
        <p:txBody>
          <a:bodyPr wrap="none">
            <a:spAutoFit/>
          </a:bodyPr>
          <a:lstStyle/>
          <a:p>
            <a:r>
              <a:rPr lang="en-US" altLang="zh-CN" dirty="0">
                <a:solidFill>
                  <a:prstClr val="black"/>
                </a:solidFill>
                <a:latin typeface="Arial" panose="020B0604020202020204" pitchFamily="34" charset="0"/>
                <a:ea typeface="微软雅黑" panose="020B0503020204020204" pitchFamily="34" charset="-122"/>
              </a:rPr>
              <a:t>PE</a:t>
            </a:r>
            <a:endParaRPr lang="zh-CN" altLang="en-US" dirty="0"/>
          </a:p>
        </p:txBody>
      </p:sp>
      <p:sp>
        <p:nvSpPr>
          <p:cNvPr id="10" name="矩形 9"/>
          <p:cNvSpPr/>
          <p:nvPr/>
        </p:nvSpPr>
        <p:spPr>
          <a:xfrm>
            <a:off x="2245187" y="6072014"/>
            <a:ext cx="492443" cy="369332"/>
          </a:xfrm>
          <a:prstGeom prst="rect">
            <a:avLst/>
          </a:prstGeom>
        </p:spPr>
        <p:txBody>
          <a:bodyPr wrap="none">
            <a:spAutoFit/>
          </a:bodyPr>
          <a:lstStyle/>
          <a:p>
            <a:r>
              <a:rPr lang="en-US" altLang="zh-CN" dirty="0">
                <a:solidFill>
                  <a:prstClr val="black"/>
                </a:solidFill>
                <a:latin typeface="Arial" panose="020B0604020202020204" pitchFamily="34" charset="0"/>
                <a:ea typeface="微软雅黑" panose="020B0503020204020204" pitchFamily="34" charset="-122"/>
              </a:rPr>
              <a:t>PS</a:t>
            </a:r>
            <a:endParaRPr lang="zh-CN" altLang="en-US" dirty="0"/>
          </a:p>
        </p:txBody>
      </p:sp>
      <p:sp>
        <p:nvSpPr>
          <p:cNvPr id="11" name="矩形 10"/>
          <p:cNvSpPr/>
          <p:nvPr/>
        </p:nvSpPr>
        <p:spPr>
          <a:xfrm>
            <a:off x="3789065" y="6072014"/>
            <a:ext cx="505267" cy="369332"/>
          </a:xfrm>
          <a:prstGeom prst="rect">
            <a:avLst/>
          </a:prstGeom>
        </p:spPr>
        <p:txBody>
          <a:bodyPr wrap="none">
            <a:spAutoFit/>
          </a:bodyPr>
          <a:lstStyle/>
          <a:p>
            <a:r>
              <a:rPr lang="en-US" altLang="zh-CN" dirty="0">
                <a:solidFill>
                  <a:prstClr val="black"/>
                </a:solidFill>
                <a:latin typeface="Arial" panose="020B0604020202020204" pitchFamily="34" charset="0"/>
                <a:ea typeface="微软雅黑" panose="020B0503020204020204" pitchFamily="34" charset="-122"/>
              </a:rPr>
              <a:t>PC</a:t>
            </a:r>
            <a:endParaRPr lang="zh-CN" altLang="en-US" dirty="0"/>
          </a:p>
        </p:txBody>
      </p:sp>
      <p:sp>
        <p:nvSpPr>
          <p:cNvPr id="12" name="矩形 11"/>
          <p:cNvSpPr/>
          <p:nvPr/>
        </p:nvSpPr>
        <p:spPr>
          <a:xfrm>
            <a:off x="5293187" y="6072014"/>
            <a:ext cx="530915" cy="369332"/>
          </a:xfrm>
          <a:prstGeom prst="rect">
            <a:avLst/>
          </a:prstGeom>
        </p:spPr>
        <p:txBody>
          <a:bodyPr wrap="none">
            <a:spAutoFit/>
          </a:bodyPr>
          <a:lstStyle/>
          <a:p>
            <a:r>
              <a:rPr lang="en-US" altLang="zh-CN" dirty="0">
                <a:solidFill>
                  <a:prstClr val="black"/>
                </a:solidFill>
                <a:latin typeface="Arial" panose="020B0604020202020204" pitchFamily="34" charset="0"/>
                <a:ea typeface="微软雅黑" panose="020B0503020204020204" pitchFamily="34" charset="-122"/>
              </a:rPr>
              <a:t>SM</a:t>
            </a:r>
            <a:endParaRPr lang="zh-CN" altLang="en-US" dirty="0"/>
          </a:p>
        </p:txBody>
      </p:sp>
    </p:spTree>
    <p:extLst>
      <p:ext uri="{BB962C8B-B14F-4D97-AF65-F5344CB8AC3E}">
        <p14:creationId xmlns:p14="http://schemas.microsoft.com/office/powerpoint/2010/main" val="295187498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内容占位符 2">
            <a:extLst>
              <a:ext uri="{FF2B5EF4-FFF2-40B4-BE49-F238E27FC236}">
                <a16:creationId xmlns:a16="http://schemas.microsoft.com/office/drawing/2014/main" id="{CECFFB5C-42EA-495E-BB38-257B967BD1A6}"/>
              </a:ext>
            </a:extLst>
          </p:cNvPr>
          <p:cNvSpPr>
            <a:spLocks noGrp="1"/>
          </p:cNvSpPr>
          <p:nvPr>
            <p:ph idx="1"/>
          </p:nvPr>
        </p:nvSpPr>
        <p:spPr/>
        <p:txBody>
          <a:bodyPr>
            <a:normAutofit/>
          </a:bodyPr>
          <a:lstStyle/>
          <a:p>
            <a:pPr>
              <a:spcAft>
                <a:spcPts val="600"/>
              </a:spcAft>
            </a:pPr>
            <a:r>
              <a:rPr lang="zh-CN" altLang="en-US" sz="2000" dirty="0"/>
              <a:t>为鞘氨醇的衍生物；主要在高尔基体合成</a:t>
            </a:r>
            <a:endParaRPr lang="en-US" altLang="zh-CN" sz="2000" dirty="0"/>
          </a:p>
          <a:p>
            <a:pPr>
              <a:spcAft>
                <a:spcPts val="600"/>
              </a:spcAft>
            </a:pPr>
            <a:r>
              <a:rPr lang="zh-CN" altLang="en-US" sz="2000" dirty="0"/>
              <a:t>分成</a:t>
            </a:r>
            <a:r>
              <a:rPr lang="zh-CN" altLang="en-US" sz="2000" b="1" dirty="0">
                <a:solidFill>
                  <a:srgbClr val="0033CC"/>
                </a:solidFill>
              </a:rPr>
              <a:t>鞘磷脂</a:t>
            </a:r>
            <a:r>
              <a:rPr lang="zh-CN" altLang="en-US" sz="2000" dirty="0"/>
              <a:t>、</a:t>
            </a:r>
            <a:r>
              <a:rPr lang="zh-CN" altLang="en-US" sz="2000" b="1" dirty="0">
                <a:solidFill>
                  <a:srgbClr val="0033CC"/>
                </a:solidFill>
              </a:rPr>
              <a:t>鞘糖脂</a:t>
            </a:r>
            <a:r>
              <a:rPr lang="zh-CN" altLang="en-US" sz="2000" dirty="0"/>
              <a:t>两类</a:t>
            </a:r>
          </a:p>
        </p:txBody>
      </p:sp>
      <p:sp>
        <p:nvSpPr>
          <p:cNvPr id="3" name="标题 2">
            <a:extLst>
              <a:ext uri="{FF2B5EF4-FFF2-40B4-BE49-F238E27FC236}">
                <a16:creationId xmlns:a16="http://schemas.microsoft.com/office/drawing/2014/main" id="{716451BD-4667-49C2-8D5F-BFEF0DFD5F60}"/>
              </a:ext>
            </a:extLst>
          </p:cNvPr>
          <p:cNvSpPr>
            <a:spLocks noGrp="1"/>
          </p:cNvSpPr>
          <p:nvPr>
            <p:ph type="title"/>
          </p:nvPr>
        </p:nvSpPr>
        <p:spPr/>
        <p:txBody>
          <a:bodyPr/>
          <a:lstStyle/>
          <a:p>
            <a:r>
              <a:rPr lang="en-US" altLang="zh-CN" dirty="0"/>
              <a:t>2. </a:t>
            </a:r>
            <a:r>
              <a:rPr lang="zh-CN" altLang="en-US" dirty="0"/>
              <a:t>鞘脂</a:t>
            </a:r>
          </a:p>
        </p:txBody>
      </p:sp>
      <p:pic>
        <p:nvPicPr>
          <p:cNvPr id="7" name="Picture 4" descr="鞘磷脂">
            <a:extLst>
              <a:ext uri="{FF2B5EF4-FFF2-40B4-BE49-F238E27FC236}">
                <a16:creationId xmlns:a16="http://schemas.microsoft.com/office/drawing/2014/main" id="{0C4074F1-18C1-4B8C-BC5B-116E8ECF0A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71043" y="3619099"/>
            <a:ext cx="5649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Line 6">
            <a:extLst>
              <a:ext uri="{FF2B5EF4-FFF2-40B4-BE49-F238E27FC236}">
                <a16:creationId xmlns:a16="http://schemas.microsoft.com/office/drawing/2014/main" id="{D9B7104A-5B0A-4E78-A387-11CB82C6CFCB}"/>
              </a:ext>
            </a:extLst>
          </p:cNvPr>
          <p:cNvSpPr>
            <a:spLocks noChangeShapeType="1"/>
          </p:cNvSpPr>
          <p:nvPr/>
        </p:nvSpPr>
        <p:spPr bwMode="auto">
          <a:xfrm>
            <a:off x="7995442" y="3009499"/>
            <a:ext cx="0" cy="12954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pitchFamily="34" charset="-122"/>
            </a:endParaRPr>
          </a:p>
        </p:txBody>
      </p:sp>
      <p:sp>
        <p:nvSpPr>
          <p:cNvPr id="11" name="Text Box 8">
            <a:extLst>
              <a:ext uri="{FF2B5EF4-FFF2-40B4-BE49-F238E27FC236}">
                <a16:creationId xmlns:a16="http://schemas.microsoft.com/office/drawing/2014/main" id="{084B9BB5-1BA0-4B1C-8C3C-475A11175518}"/>
              </a:ext>
            </a:extLst>
          </p:cNvPr>
          <p:cNvSpPr txBox="1">
            <a:spLocks noChangeArrowheads="1"/>
          </p:cNvSpPr>
          <p:nvPr/>
        </p:nvSpPr>
        <p:spPr bwMode="auto">
          <a:xfrm>
            <a:off x="6776243" y="2533189"/>
            <a:ext cx="27494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eaLnBrk="1" hangingPunct="1">
              <a:spcBef>
                <a:spcPct val="50000"/>
              </a:spcBef>
              <a:buFontTx/>
              <a:buNone/>
            </a:pPr>
            <a:r>
              <a:rPr kumimoji="1" lang="zh-CN" altLang="en-US" sz="2000" b="1" dirty="0">
                <a:solidFill>
                  <a:srgbClr val="FF0000"/>
                </a:solidFill>
                <a:ea typeface="微软雅黑" panose="020B0503020204020204" pitchFamily="34" charset="-122"/>
              </a:rPr>
              <a:t>极性头部基团（亲水）</a:t>
            </a:r>
            <a:endParaRPr lang="zh-CN" altLang="en-US" sz="2000" b="1" dirty="0">
              <a:solidFill>
                <a:srgbClr val="FF0000"/>
              </a:solidFill>
              <a:ea typeface="微软雅黑" panose="020B0503020204020204" pitchFamily="34" charset="-122"/>
            </a:endParaRPr>
          </a:p>
        </p:txBody>
      </p:sp>
      <p:sp>
        <p:nvSpPr>
          <p:cNvPr id="12" name="Rectangle 9">
            <a:extLst>
              <a:ext uri="{FF2B5EF4-FFF2-40B4-BE49-F238E27FC236}">
                <a16:creationId xmlns:a16="http://schemas.microsoft.com/office/drawing/2014/main" id="{F094339B-34C2-4237-8BB6-F06EF77EA033}"/>
              </a:ext>
            </a:extLst>
          </p:cNvPr>
          <p:cNvSpPr>
            <a:spLocks noChangeArrowheads="1"/>
          </p:cNvSpPr>
          <p:nvPr/>
        </p:nvSpPr>
        <p:spPr bwMode="auto">
          <a:xfrm>
            <a:off x="3271043" y="2519672"/>
            <a:ext cx="3733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gn="ctr">
              <a:spcBef>
                <a:spcPct val="50000"/>
              </a:spcBef>
              <a:buFontTx/>
              <a:buNone/>
            </a:pPr>
            <a:r>
              <a:rPr kumimoji="1" lang="zh-CN" altLang="en-US" sz="2000" b="1" dirty="0">
                <a:solidFill>
                  <a:srgbClr val="0033CC"/>
                </a:solidFill>
                <a:ea typeface="微软雅黑" panose="020B0503020204020204" pitchFamily="34" charset="-122"/>
              </a:rPr>
              <a:t>非极性尾部基团（疏水）</a:t>
            </a:r>
          </a:p>
        </p:txBody>
      </p:sp>
      <p:sp>
        <p:nvSpPr>
          <p:cNvPr id="13" name="Line 10">
            <a:extLst>
              <a:ext uri="{FF2B5EF4-FFF2-40B4-BE49-F238E27FC236}">
                <a16:creationId xmlns:a16="http://schemas.microsoft.com/office/drawing/2014/main" id="{772A543F-D294-481B-B80D-1934EDDD3763}"/>
              </a:ext>
            </a:extLst>
          </p:cNvPr>
          <p:cNvSpPr>
            <a:spLocks noChangeShapeType="1"/>
          </p:cNvSpPr>
          <p:nvPr/>
        </p:nvSpPr>
        <p:spPr bwMode="auto">
          <a:xfrm>
            <a:off x="4871242" y="2933299"/>
            <a:ext cx="0" cy="685800"/>
          </a:xfrm>
          <a:prstGeom prst="line">
            <a:avLst/>
          </a:prstGeom>
          <a:noFill/>
          <a:ln w="38100">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微软雅黑" panose="020B0503020204020204" pitchFamily="34" charset="-122"/>
            </a:endParaRPr>
          </a:p>
        </p:txBody>
      </p:sp>
      <p:sp>
        <p:nvSpPr>
          <p:cNvPr id="14" name="Rectangle 9">
            <a:extLst>
              <a:ext uri="{FF2B5EF4-FFF2-40B4-BE49-F238E27FC236}">
                <a16:creationId xmlns:a16="http://schemas.microsoft.com/office/drawing/2014/main" id="{9D233B8E-8151-4FFE-BA6B-E655E55269BB}"/>
              </a:ext>
            </a:extLst>
          </p:cNvPr>
          <p:cNvSpPr>
            <a:spLocks noChangeArrowheads="1"/>
          </p:cNvSpPr>
          <p:nvPr/>
        </p:nvSpPr>
        <p:spPr bwMode="auto">
          <a:xfrm>
            <a:off x="804426" y="5376867"/>
            <a:ext cx="10583149" cy="1295996"/>
          </a:xfrm>
          <a:prstGeom prst="rect">
            <a:avLst/>
          </a:prstGeom>
          <a:solidFill>
            <a:srgbClr val="003366"/>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35000"/>
              </a:lnSpc>
              <a:spcBef>
                <a:spcPct val="0"/>
              </a:spcBef>
              <a:buFontTx/>
              <a:buNone/>
            </a:pPr>
            <a:r>
              <a:rPr lang="zh-CN" altLang="en-US" sz="2000" dirty="0">
                <a:solidFill>
                  <a:schemeClr val="bg1"/>
                </a:solidFill>
                <a:latin typeface="微软雅黑" panose="020B0503020204020204" pitchFamily="34" charset="-122"/>
                <a:ea typeface="微软雅黑" panose="020B0503020204020204" pitchFamily="34" charset="-122"/>
              </a:rPr>
              <a:t>鞘磷脂不以甘油为骨架的磷脂，以鞘氨醇代替甘油，长链的不饱和脂肪酸结合在鞘氨醇的氨基上；分子末端的一个羟基与胆碱磷酸结合，另一个游离羟基可与相邻脂分子的极性头部、水分子或膜蛋白形成氢键</a:t>
            </a:r>
          </a:p>
        </p:txBody>
      </p:sp>
    </p:spTree>
    <p:extLst>
      <p:ext uri="{BB962C8B-B14F-4D97-AF65-F5344CB8AC3E}">
        <p14:creationId xmlns:p14="http://schemas.microsoft.com/office/powerpoint/2010/main" val="711607178"/>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5" name="图片 1">
            <a:extLst>
              <a:ext uri="{FF2B5EF4-FFF2-40B4-BE49-F238E27FC236}">
                <a16:creationId xmlns:a16="http://schemas.microsoft.com/office/drawing/2014/main" id="{B11937E6-D634-458A-9F69-1BCF9977AD14}"/>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89652" y="2092600"/>
            <a:ext cx="5105288" cy="33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3-8">
            <a:extLst>
              <a:ext uri="{FF2B5EF4-FFF2-40B4-BE49-F238E27FC236}">
                <a16:creationId xmlns:a16="http://schemas.microsoft.com/office/drawing/2014/main" id="{A1CAA6A3-8D97-415F-ABA5-9E62E146A9DE}"/>
              </a:ext>
            </a:extLst>
          </p:cNvPr>
          <p:cNvPicPr>
            <a:picLocks noGrp="1" noChangeAspect="1"/>
          </p:cNvPicPr>
          <p:nvPr isPhoto="1"/>
        </p:nvPicPr>
        <p:blipFill>
          <a:blip r:embed="rId4" cstate="screen">
            <a:lum/>
            <a:extLst>
              <a:ext uri="{28A0092B-C50C-407E-A947-70E740481C1C}">
                <a14:useLocalDpi xmlns:a14="http://schemas.microsoft.com/office/drawing/2010/main"/>
              </a:ext>
            </a:extLst>
          </a:blip>
          <a:stretch>
            <a:fillRect/>
          </a:stretch>
        </p:blipFill>
        <p:spPr>
          <a:xfrm>
            <a:off x="6697062" y="2236600"/>
            <a:ext cx="4518288" cy="3060000"/>
          </a:xfrm>
          <a:prstGeom prst="rect">
            <a:avLst/>
          </a:prstGeom>
        </p:spPr>
      </p:pic>
      <p:sp>
        <p:nvSpPr>
          <p:cNvPr id="9" name="矩形 8">
            <a:extLst>
              <a:ext uri="{FF2B5EF4-FFF2-40B4-BE49-F238E27FC236}">
                <a16:creationId xmlns:a16="http://schemas.microsoft.com/office/drawing/2014/main" id="{CF26EA8B-E675-4BAA-ACA5-53ED09BABF91}"/>
              </a:ext>
            </a:extLst>
          </p:cNvPr>
          <p:cNvSpPr/>
          <p:nvPr/>
        </p:nvSpPr>
        <p:spPr>
          <a:xfrm>
            <a:off x="5908206" y="5629735"/>
            <a:ext cx="6096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3-8 </a:t>
            </a:r>
            <a:r>
              <a:rPr lang="zh-CN" altLang="en-US" sz="1600" b="1" dirty="0">
                <a:solidFill>
                  <a:srgbClr val="0033CC"/>
                </a:solidFill>
                <a:latin typeface="Arial" panose="020B0604020202020204" pitchFamily="34" charset="0"/>
                <a:ea typeface="微软雅黑" panose="020B0503020204020204" pitchFamily="34" charset="-122"/>
              </a:rPr>
              <a:t>不同膜脂成分的脂双层厚度的比较</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A. </a:t>
            </a:r>
            <a:r>
              <a:rPr lang="zh-CN" altLang="en-US" sz="1400" dirty="0">
                <a:solidFill>
                  <a:prstClr val="black"/>
                </a:solidFill>
                <a:latin typeface="Arial" panose="020B0604020202020204" pitchFamily="34" charset="0"/>
                <a:ea typeface="微软雅黑" panose="020B0503020204020204" pitchFamily="34" charset="-122"/>
              </a:rPr>
              <a:t>卵磷脂。</a:t>
            </a:r>
            <a:r>
              <a:rPr lang="en-US" altLang="zh-CN" sz="1400" dirty="0">
                <a:solidFill>
                  <a:prstClr val="black"/>
                </a:solidFill>
                <a:latin typeface="Arial" panose="020B0604020202020204" pitchFamily="34" charset="0"/>
                <a:ea typeface="微软雅黑" panose="020B0503020204020204" pitchFamily="34" charset="-122"/>
              </a:rPr>
              <a:t>B. </a:t>
            </a:r>
            <a:r>
              <a:rPr lang="zh-CN" altLang="en-US" sz="1400" dirty="0">
                <a:solidFill>
                  <a:prstClr val="black"/>
                </a:solidFill>
                <a:latin typeface="Arial" panose="020B0604020202020204" pitchFamily="34" charset="0"/>
                <a:ea typeface="微软雅黑" panose="020B0503020204020204" pitchFamily="34" charset="-122"/>
              </a:rPr>
              <a:t>鞘磷脂。</a:t>
            </a:r>
            <a:r>
              <a:rPr lang="en-US" altLang="zh-CN" sz="1400" dirty="0">
                <a:solidFill>
                  <a:prstClr val="black"/>
                </a:solidFill>
                <a:latin typeface="Arial" panose="020B0604020202020204" pitchFamily="34" charset="0"/>
                <a:ea typeface="微软雅黑" panose="020B0503020204020204" pitchFamily="34" charset="-122"/>
              </a:rPr>
              <a:t>C. </a:t>
            </a:r>
            <a:r>
              <a:rPr lang="zh-CN" altLang="en-US" sz="1400" dirty="0">
                <a:solidFill>
                  <a:prstClr val="black"/>
                </a:solidFill>
                <a:latin typeface="Arial" panose="020B0604020202020204" pitchFamily="34" charset="0"/>
                <a:ea typeface="微软雅黑" panose="020B0503020204020204" pitchFamily="34" charset="-122"/>
              </a:rPr>
              <a:t>卵磷脂和胆固醇。</a:t>
            </a:r>
            <a:r>
              <a:rPr lang="en-US" altLang="zh-CN" sz="1400" dirty="0">
                <a:solidFill>
                  <a:prstClr val="black"/>
                </a:solidFill>
                <a:latin typeface="Arial" panose="020B0604020202020204" pitchFamily="34" charset="0"/>
                <a:ea typeface="微软雅黑" panose="020B0503020204020204" pitchFamily="34" charset="-122"/>
              </a:rPr>
              <a:t>D. </a:t>
            </a:r>
            <a:r>
              <a:rPr lang="zh-CN" altLang="en-US" sz="1400" dirty="0">
                <a:solidFill>
                  <a:prstClr val="black"/>
                </a:solidFill>
                <a:latin typeface="Arial" panose="020B0604020202020204" pitchFamily="34" charset="0"/>
                <a:ea typeface="微软雅黑" panose="020B0503020204020204" pitchFamily="34" charset="-122"/>
              </a:rPr>
              <a:t>鞘磷脂和胆固醇</a:t>
            </a:r>
          </a:p>
        </p:txBody>
      </p:sp>
      <p:sp>
        <p:nvSpPr>
          <p:cNvPr id="3" name="标题 2">
            <a:extLst>
              <a:ext uri="{FF2B5EF4-FFF2-40B4-BE49-F238E27FC236}">
                <a16:creationId xmlns:a16="http://schemas.microsoft.com/office/drawing/2014/main" id="{716451BD-4667-49C2-8D5F-BFEF0DFD5F60}"/>
              </a:ext>
            </a:extLst>
          </p:cNvPr>
          <p:cNvSpPr>
            <a:spLocks noGrp="1"/>
          </p:cNvSpPr>
          <p:nvPr>
            <p:ph type="title"/>
          </p:nvPr>
        </p:nvSpPr>
        <p:spPr/>
        <p:txBody>
          <a:bodyPr/>
          <a:lstStyle/>
          <a:p>
            <a:r>
              <a:rPr lang="zh-CN" altLang="en-US" dirty="0"/>
              <a:t>鞘磷脂形成的脂双层厚度较甘油磷脂厚度大</a:t>
            </a:r>
          </a:p>
        </p:txBody>
      </p:sp>
    </p:spTree>
    <p:extLst>
      <p:ext uri="{BB962C8B-B14F-4D97-AF65-F5344CB8AC3E}">
        <p14:creationId xmlns:p14="http://schemas.microsoft.com/office/powerpoint/2010/main" val="1774770562"/>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a:extLst>
              <a:ext uri="{FF2B5EF4-FFF2-40B4-BE49-F238E27FC236}">
                <a16:creationId xmlns:a16="http://schemas.microsoft.com/office/drawing/2014/main" id="{1C0A8169-B913-4CD3-9FFF-40BF18A6C39B}"/>
              </a:ext>
            </a:extLst>
          </p:cNvPr>
          <p:cNvSpPr>
            <a:spLocks noGrp="1"/>
          </p:cNvSpPr>
          <p:nvPr>
            <p:ph type="title"/>
          </p:nvPr>
        </p:nvSpPr>
        <p:spPr/>
        <p:txBody>
          <a:bodyPr/>
          <a:lstStyle/>
          <a:p>
            <a:r>
              <a:rPr lang="zh-CN" altLang="en-US" sz="2800" dirty="0"/>
              <a:t>鞘糖脂</a:t>
            </a:r>
          </a:p>
        </p:txBody>
      </p:sp>
      <p:sp>
        <p:nvSpPr>
          <p:cNvPr id="16387" name="内容占位符 2">
            <a:extLst>
              <a:ext uri="{FF2B5EF4-FFF2-40B4-BE49-F238E27FC236}">
                <a16:creationId xmlns:a16="http://schemas.microsoft.com/office/drawing/2014/main" id="{AAB0B45D-674C-49D7-8CFD-F15EED3B7C59}"/>
              </a:ext>
            </a:extLst>
          </p:cNvPr>
          <p:cNvSpPr>
            <a:spLocks noGrp="1"/>
          </p:cNvSpPr>
          <p:nvPr>
            <p:ph idx="1"/>
          </p:nvPr>
        </p:nvSpPr>
        <p:spPr/>
        <p:txBody>
          <a:bodyPr/>
          <a:lstStyle/>
          <a:p>
            <a:r>
              <a:rPr lang="zh-CN" altLang="en-US" sz="2400" dirty="0"/>
              <a:t>两性分子，极性头部是直接共价结合到鞘氨醇上的一个糖分子或寡糖链</a:t>
            </a:r>
          </a:p>
        </p:txBody>
      </p:sp>
      <p:pic>
        <p:nvPicPr>
          <p:cNvPr id="16388" name="图片 3">
            <a:extLst>
              <a:ext uri="{FF2B5EF4-FFF2-40B4-BE49-F238E27FC236}">
                <a16:creationId xmlns:a16="http://schemas.microsoft.com/office/drawing/2014/main" id="{0EB5D489-40B2-4C2A-A869-1B574F6765FE}"/>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835322" y="1870869"/>
            <a:ext cx="3338513"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矩形 4">
            <a:extLst>
              <a:ext uri="{FF2B5EF4-FFF2-40B4-BE49-F238E27FC236}">
                <a16:creationId xmlns:a16="http://schemas.microsoft.com/office/drawing/2014/main" id="{9D228BFF-1BD2-4837-A709-45831DED79CA}"/>
              </a:ext>
            </a:extLst>
          </p:cNvPr>
          <p:cNvSpPr>
            <a:spLocks noChangeArrowheads="1"/>
          </p:cNvSpPr>
          <p:nvPr/>
        </p:nvSpPr>
        <p:spPr bwMode="auto">
          <a:xfrm>
            <a:off x="1981200" y="4144962"/>
            <a:ext cx="3697288" cy="2062162"/>
          </a:xfrm>
          <a:prstGeom prst="rect">
            <a:avLst/>
          </a:prstGeom>
          <a:solidFill>
            <a:srgbClr val="003366"/>
          </a:solidFill>
          <a:ln>
            <a:noFill/>
          </a:ln>
        </p:spPr>
        <p:txBody>
          <a:bodyPr>
            <a:spAutoFit/>
          </a:bodyPr>
          <a:lstStyle>
            <a:lvl1pPr marL="534988" indent="-534988">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ct val="150000"/>
              </a:lnSpc>
              <a:spcBef>
                <a:spcPts val="1200"/>
              </a:spcBef>
              <a:spcAft>
                <a:spcPts val="1200"/>
              </a:spcAft>
              <a:buNone/>
            </a:pPr>
            <a:r>
              <a:rPr lang="zh-CN" altLang="en-US" sz="1800" dirty="0">
                <a:solidFill>
                  <a:schemeClr val="bg1"/>
                </a:solidFill>
              </a:rPr>
              <a:t>（</a:t>
            </a:r>
            <a:r>
              <a:rPr lang="en-US" altLang="zh-CN" sz="1800" dirty="0">
                <a:solidFill>
                  <a:schemeClr val="bg1"/>
                </a:solidFill>
              </a:rPr>
              <a:t>a</a:t>
            </a:r>
            <a:r>
              <a:rPr lang="zh-CN" altLang="en-US" sz="1800" dirty="0">
                <a:solidFill>
                  <a:schemeClr val="bg1"/>
                </a:solidFill>
              </a:rPr>
              <a:t>）半乳糖脑苷脂</a:t>
            </a:r>
            <a:endParaRPr lang="en-US" altLang="zh-CN" sz="1800" dirty="0">
              <a:solidFill>
                <a:schemeClr val="bg1"/>
              </a:solidFill>
            </a:endParaRPr>
          </a:p>
          <a:p>
            <a:pPr>
              <a:lnSpc>
                <a:spcPct val="150000"/>
              </a:lnSpc>
              <a:spcBef>
                <a:spcPts val="1200"/>
              </a:spcBef>
              <a:spcAft>
                <a:spcPts val="1200"/>
              </a:spcAft>
              <a:buNone/>
            </a:pPr>
            <a:r>
              <a:rPr lang="zh-CN" altLang="en-US" sz="1800" dirty="0">
                <a:solidFill>
                  <a:schemeClr val="bg1"/>
                </a:solidFill>
              </a:rPr>
              <a:t>（</a:t>
            </a:r>
            <a:r>
              <a:rPr lang="en-US" altLang="zh-CN" sz="1800" dirty="0">
                <a:solidFill>
                  <a:schemeClr val="bg1"/>
                </a:solidFill>
              </a:rPr>
              <a:t>b</a:t>
            </a:r>
            <a:r>
              <a:rPr lang="zh-CN" altLang="en-US" sz="1800" dirty="0">
                <a:solidFill>
                  <a:schemeClr val="bg1"/>
                </a:solidFill>
              </a:rPr>
              <a:t>）</a:t>
            </a:r>
            <a:r>
              <a:rPr lang="zh-CN" altLang="en-US" sz="1800" dirty="0">
                <a:solidFill>
                  <a:srgbClr val="FF0000"/>
                </a:solidFill>
              </a:rPr>
              <a:t>神经节苷脂</a:t>
            </a:r>
            <a:r>
              <a:rPr lang="zh-CN" altLang="en-US" sz="1800" dirty="0">
                <a:solidFill>
                  <a:schemeClr val="bg1"/>
                </a:solidFill>
              </a:rPr>
              <a:t>。</a:t>
            </a:r>
            <a:r>
              <a:rPr lang="en-US" altLang="zh-CN" sz="1800" dirty="0">
                <a:solidFill>
                  <a:schemeClr val="bg1"/>
                </a:solidFill>
              </a:rPr>
              <a:t>Gal. </a:t>
            </a:r>
            <a:r>
              <a:rPr lang="zh-CN" altLang="en-US" sz="1800" dirty="0">
                <a:solidFill>
                  <a:schemeClr val="bg1"/>
                </a:solidFill>
              </a:rPr>
              <a:t>半乳糖；</a:t>
            </a:r>
            <a:r>
              <a:rPr lang="en-US" altLang="zh-CN" sz="1800" dirty="0" err="1">
                <a:solidFill>
                  <a:schemeClr val="bg1"/>
                </a:solidFill>
              </a:rPr>
              <a:t>Glc</a:t>
            </a:r>
            <a:r>
              <a:rPr lang="en-US" altLang="zh-CN" sz="1800" dirty="0">
                <a:solidFill>
                  <a:schemeClr val="bg1"/>
                </a:solidFill>
              </a:rPr>
              <a:t>. </a:t>
            </a:r>
            <a:r>
              <a:rPr lang="zh-CN" altLang="en-US" sz="1800" dirty="0">
                <a:solidFill>
                  <a:schemeClr val="bg1"/>
                </a:solidFill>
              </a:rPr>
              <a:t>葡萄糖；</a:t>
            </a:r>
            <a:r>
              <a:rPr lang="en-US" altLang="zh-CN" sz="1800" dirty="0" err="1">
                <a:solidFill>
                  <a:schemeClr val="bg1"/>
                </a:solidFill>
              </a:rPr>
              <a:t>GalNAc</a:t>
            </a:r>
            <a:r>
              <a:rPr lang="en-US" altLang="zh-CN" sz="1800" dirty="0">
                <a:solidFill>
                  <a:schemeClr val="bg1"/>
                </a:solidFill>
              </a:rPr>
              <a:t>. N-</a:t>
            </a:r>
            <a:r>
              <a:rPr lang="zh-CN" altLang="en-US" sz="1800" dirty="0">
                <a:solidFill>
                  <a:schemeClr val="bg1"/>
                </a:solidFill>
              </a:rPr>
              <a:t>乙酰半乳糖胺；</a:t>
            </a:r>
            <a:r>
              <a:rPr lang="en-US" altLang="zh-CN" sz="1800" dirty="0">
                <a:solidFill>
                  <a:srgbClr val="FF0000"/>
                </a:solidFill>
              </a:rPr>
              <a:t>NANA.</a:t>
            </a:r>
            <a:r>
              <a:rPr lang="zh-CN" altLang="en-US" sz="1800" dirty="0">
                <a:solidFill>
                  <a:srgbClr val="FF0000"/>
                </a:solidFill>
              </a:rPr>
              <a:t>唾液酸</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内容占位符 2">
            <a:extLst>
              <a:ext uri="{FF2B5EF4-FFF2-40B4-BE49-F238E27FC236}">
                <a16:creationId xmlns:a16="http://schemas.microsoft.com/office/drawing/2014/main" id="{22EFDC89-DB7D-4885-BA08-812094BE9C3F}"/>
              </a:ext>
            </a:extLst>
          </p:cNvPr>
          <p:cNvSpPr>
            <a:spLocks noGrp="1"/>
          </p:cNvSpPr>
          <p:nvPr>
            <p:ph idx="1"/>
          </p:nvPr>
        </p:nvSpPr>
        <p:spPr>
          <a:xfrm>
            <a:off x="763401" y="1319559"/>
            <a:ext cx="5332599" cy="5335245"/>
          </a:xfrm>
        </p:spPr>
        <p:txBody>
          <a:bodyPr>
            <a:normAutofit/>
          </a:bodyPr>
          <a:lstStyle/>
          <a:p>
            <a:pPr>
              <a:lnSpc>
                <a:spcPts val="3200"/>
              </a:lnSpc>
            </a:pPr>
            <a:r>
              <a:rPr lang="zh-CN" altLang="en-US" sz="2000" dirty="0"/>
              <a:t>含有</a:t>
            </a:r>
            <a:r>
              <a:rPr lang="en-US" altLang="zh-CN" sz="2000" dirty="0"/>
              <a:t>4</a:t>
            </a:r>
            <a:r>
              <a:rPr lang="zh-CN" altLang="en-US" sz="2000" dirty="0"/>
              <a:t>个闭环的碳氢化合物，其亲水头部为一个羟基</a:t>
            </a:r>
            <a:endParaRPr lang="en-US" altLang="zh-CN" sz="2000" dirty="0"/>
          </a:p>
          <a:p>
            <a:pPr>
              <a:lnSpc>
                <a:spcPts val="3200"/>
              </a:lnSpc>
            </a:pPr>
            <a:r>
              <a:rPr lang="zh-CN" altLang="en-US" sz="2000" dirty="0"/>
              <a:t>自身不能形成脂双层。只能插入磷脂分子之间，参与生物膜的形成</a:t>
            </a:r>
            <a:endParaRPr lang="en-US" altLang="zh-CN" sz="2000" dirty="0"/>
          </a:p>
          <a:p>
            <a:pPr>
              <a:lnSpc>
                <a:spcPts val="3200"/>
              </a:lnSpc>
            </a:pPr>
            <a:r>
              <a:rPr lang="zh-CN" altLang="en-US" sz="2000" b="1" dirty="0">
                <a:solidFill>
                  <a:srgbClr val="0033CC"/>
                </a:solidFill>
              </a:rPr>
              <a:t>调节膜的流动性</a:t>
            </a:r>
            <a:r>
              <a:rPr lang="zh-CN" altLang="en-US" sz="2000" dirty="0"/>
              <a:t>，增加膜稳定性及降低水溶性物质通透性</a:t>
            </a:r>
          </a:p>
          <a:p>
            <a:pPr>
              <a:lnSpc>
                <a:spcPts val="3200"/>
              </a:lnSpc>
            </a:pPr>
            <a:r>
              <a:rPr lang="zh-CN" altLang="en-US" sz="2000" b="1" dirty="0">
                <a:solidFill>
                  <a:srgbClr val="0033CC"/>
                </a:solidFill>
              </a:rPr>
              <a:t>脂筏基本结构成分</a:t>
            </a:r>
            <a:r>
              <a:rPr lang="zh-CN" altLang="en-US" sz="2000" dirty="0"/>
              <a:t>；很多重要生物</a:t>
            </a:r>
            <a:r>
              <a:rPr lang="zh-CN" altLang="en-US" sz="2000" b="1" dirty="0">
                <a:solidFill>
                  <a:srgbClr val="0033CC"/>
                </a:solidFill>
              </a:rPr>
              <a:t>活性分子的前体</a:t>
            </a:r>
            <a:endParaRPr lang="en-US" altLang="zh-CN" sz="2000" b="1" dirty="0">
              <a:solidFill>
                <a:srgbClr val="0033CC"/>
              </a:solidFill>
            </a:endParaRPr>
          </a:p>
          <a:p>
            <a:pPr>
              <a:lnSpc>
                <a:spcPts val="3200"/>
              </a:lnSpc>
            </a:pPr>
            <a:r>
              <a:rPr lang="zh-CN" altLang="en-US" sz="2000" dirty="0"/>
              <a:t>动物细胞质膜中</a:t>
            </a:r>
            <a:r>
              <a:rPr lang="zh-CN" altLang="en-US" sz="2000" b="1" dirty="0">
                <a:solidFill>
                  <a:srgbClr val="0033CC"/>
                </a:solidFill>
              </a:rPr>
              <a:t>胆固醇</a:t>
            </a:r>
            <a:r>
              <a:rPr lang="zh-CN" altLang="en-US" sz="2000" dirty="0"/>
              <a:t>、植物细胞质膜中</a:t>
            </a:r>
            <a:r>
              <a:rPr lang="zh-CN" altLang="en-US" sz="2000" b="1" dirty="0">
                <a:solidFill>
                  <a:srgbClr val="0033CC"/>
                </a:solidFill>
              </a:rPr>
              <a:t>豆固醇</a:t>
            </a:r>
            <a:r>
              <a:rPr lang="zh-CN" altLang="en-US" sz="2000" dirty="0"/>
              <a:t>和真菌细胞质膜中</a:t>
            </a:r>
            <a:r>
              <a:rPr lang="zh-CN" altLang="en-US" sz="2000" b="1" dirty="0">
                <a:solidFill>
                  <a:srgbClr val="0033CC"/>
                </a:solidFill>
              </a:rPr>
              <a:t>麦角固醇</a:t>
            </a:r>
            <a:r>
              <a:rPr lang="zh-CN" altLang="en-US" sz="2000" dirty="0"/>
              <a:t>。多数</a:t>
            </a:r>
            <a:r>
              <a:rPr lang="zh-CN" altLang="en-US" sz="2000" b="1" dirty="0">
                <a:solidFill>
                  <a:srgbClr val="0033CC"/>
                </a:solidFill>
              </a:rPr>
              <a:t>细菌细胞质膜中则不含固醇</a:t>
            </a:r>
            <a:r>
              <a:rPr lang="zh-CN" altLang="en-US" sz="2000" dirty="0"/>
              <a:t>成分</a:t>
            </a:r>
          </a:p>
          <a:p>
            <a:pPr>
              <a:lnSpc>
                <a:spcPts val="3200"/>
              </a:lnSpc>
            </a:pPr>
            <a:endParaRPr lang="zh-CN" altLang="en-US" sz="2000" dirty="0"/>
          </a:p>
        </p:txBody>
      </p:sp>
      <p:pic>
        <p:nvPicPr>
          <p:cNvPr id="23556" name="图片 8">
            <a:extLst>
              <a:ext uri="{FF2B5EF4-FFF2-40B4-BE49-F238E27FC236}">
                <a16:creationId xmlns:a16="http://schemas.microsoft.com/office/drawing/2014/main" id="{CF599783-AB7E-452D-B558-1EB9DC181D7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82044" y="1827003"/>
            <a:ext cx="5675636" cy="368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CBB95C09-E018-4FC0-9B3C-829AF518055C}"/>
              </a:ext>
            </a:extLst>
          </p:cNvPr>
          <p:cNvSpPr>
            <a:spLocks noGrp="1"/>
          </p:cNvSpPr>
          <p:nvPr>
            <p:ph type="title"/>
          </p:nvPr>
        </p:nvSpPr>
        <p:spPr/>
        <p:txBody>
          <a:bodyPr/>
          <a:lstStyle/>
          <a:p>
            <a:r>
              <a:rPr lang="en-US" altLang="zh-CN" dirty="0"/>
              <a:t>3. </a:t>
            </a:r>
            <a:r>
              <a:rPr lang="zh-CN" altLang="en-US" dirty="0"/>
              <a:t>固醇：胆固醇及其类似物</a:t>
            </a:r>
          </a:p>
        </p:txBody>
      </p:sp>
    </p:spTree>
    <p:extLst>
      <p:ext uri="{BB962C8B-B14F-4D97-AF65-F5344CB8AC3E}">
        <p14:creationId xmlns:p14="http://schemas.microsoft.com/office/powerpoint/2010/main" val="1221378257"/>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B3830D31-5672-44DE-A44B-50EBFC65FC9C}"/>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B6BB7354-F56D-41C6-BC76-372882A30A1F}"/>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Rectangle 9">
            <a:extLst>
              <a:ext uri="{FF2B5EF4-FFF2-40B4-BE49-F238E27FC236}">
                <a16:creationId xmlns:a16="http://schemas.microsoft.com/office/drawing/2014/main" id="{8D9D7B00-D4DE-417A-8FBB-2BA53E14B429}"/>
              </a:ext>
            </a:extLst>
          </p:cNvPr>
          <p:cNvSpPr/>
          <p:nvPr/>
        </p:nvSpPr>
        <p:spPr>
          <a:xfrm>
            <a:off x="3832407" y="283751"/>
            <a:ext cx="4527187"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本章主要内容</a:t>
            </a:r>
          </a:p>
        </p:txBody>
      </p:sp>
      <p:sp>
        <p:nvSpPr>
          <p:cNvPr id="21" name="文本框 18">
            <a:extLst>
              <a:ext uri="{FF2B5EF4-FFF2-40B4-BE49-F238E27FC236}">
                <a16:creationId xmlns:a16="http://schemas.microsoft.com/office/drawing/2014/main" id="{0464BD89-E791-4BE8-ADC0-EC83AAEA5419}"/>
              </a:ext>
            </a:extLst>
          </p:cNvPr>
          <p:cNvSpPr txBox="1"/>
          <p:nvPr/>
        </p:nvSpPr>
        <p:spPr>
          <a:xfrm>
            <a:off x="2927165" y="2298897"/>
            <a:ext cx="5211683"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细胞质膜的结构模型与基本成分</a:t>
            </a:r>
          </a:p>
        </p:txBody>
      </p:sp>
      <p:grpSp>
        <p:nvGrpSpPr>
          <p:cNvPr id="22" name="组合 34">
            <a:extLst>
              <a:ext uri="{FF2B5EF4-FFF2-40B4-BE49-F238E27FC236}">
                <a16:creationId xmlns:a16="http://schemas.microsoft.com/office/drawing/2014/main" id="{BC215191-DA02-41D7-898D-A6BBD6538580}"/>
              </a:ext>
            </a:extLst>
          </p:cNvPr>
          <p:cNvGrpSpPr>
            <a:grpSpLocks/>
          </p:cNvGrpSpPr>
          <p:nvPr/>
        </p:nvGrpSpPr>
        <p:grpSpPr bwMode="auto">
          <a:xfrm>
            <a:off x="2171655" y="2298897"/>
            <a:ext cx="662847" cy="523220"/>
            <a:chOff x="3421248" y="2047768"/>
            <a:chExt cx="663200" cy="522566"/>
          </a:xfrm>
        </p:grpSpPr>
        <p:sp>
          <p:nvSpPr>
            <p:cNvPr id="23" name="文本框 16">
              <a:extLst>
                <a:ext uri="{FF2B5EF4-FFF2-40B4-BE49-F238E27FC236}">
                  <a16:creationId xmlns:a16="http://schemas.microsoft.com/office/drawing/2014/main" id="{19E0BD98-5A01-4DFE-A790-A0CDC2613CAF}"/>
                </a:ext>
              </a:extLst>
            </p:cNvPr>
            <p:cNvSpPr txBox="1">
              <a:spLocks noChangeArrowheads="1"/>
            </p:cNvSpPr>
            <p:nvPr/>
          </p:nvSpPr>
          <p:spPr bwMode="auto">
            <a:xfrm>
              <a:off x="3421248" y="2047768"/>
              <a:ext cx="585730"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01</a:t>
              </a:r>
              <a:endParaRPr lang="zh-CN" altLang="en-US" sz="2800" b="1" dirty="0">
                <a:ea typeface="微软雅黑" panose="020B0503020204020204" pitchFamily="34" charset="-122"/>
              </a:endParaRPr>
            </a:p>
          </p:txBody>
        </p:sp>
        <p:cxnSp>
          <p:nvCxnSpPr>
            <p:cNvPr id="24" name="直接连接符 23">
              <a:extLst>
                <a:ext uri="{FF2B5EF4-FFF2-40B4-BE49-F238E27FC236}">
                  <a16:creationId xmlns:a16="http://schemas.microsoft.com/office/drawing/2014/main" id="{A2099282-23AD-442C-A8B8-99E461B9F5BD}"/>
                </a:ext>
              </a:extLst>
            </p:cNvPr>
            <p:cNvCxnSpPr/>
            <p:nvPr/>
          </p:nvCxnSpPr>
          <p:spPr>
            <a:xfrm flipH="1">
              <a:off x="3796295" y="2224825"/>
              <a:ext cx="288153" cy="287640"/>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909CAC00-489E-4987-BB55-7622966BC8CB}"/>
              </a:ext>
            </a:extLst>
          </p:cNvPr>
          <p:cNvSpPr txBox="1"/>
          <p:nvPr/>
        </p:nvSpPr>
        <p:spPr>
          <a:xfrm>
            <a:off x="2927165" y="4574525"/>
            <a:ext cx="4493538" cy="523220"/>
          </a:xfrm>
          <a:prstGeom prst="rect">
            <a:avLst/>
          </a:prstGeom>
          <a:noFill/>
        </p:spPr>
        <p:txBody>
          <a:bodyPr wrap="none">
            <a:spAutoFit/>
          </a:bodyPr>
          <a:lstStyle/>
          <a:p>
            <a:pPr>
              <a:defRPr/>
            </a:pPr>
            <a:r>
              <a:rPr lang="zh-CN" altLang="en-US" sz="2800" b="1" dirty="0">
                <a:latin typeface="Arial" panose="020B0604020202020204" pitchFamily="34" charset="0"/>
                <a:ea typeface="微软雅黑" pitchFamily="34" charset="-122"/>
              </a:rPr>
              <a:t>细胞质膜的基本特征与功能</a:t>
            </a:r>
          </a:p>
        </p:txBody>
      </p:sp>
      <p:grpSp>
        <p:nvGrpSpPr>
          <p:cNvPr id="26" name="组合 36">
            <a:extLst>
              <a:ext uri="{FF2B5EF4-FFF2-40B4-BE49-F238E27FC236}">
                <a16:creationId xmlns:a16="http://schemas.microsoft.com/office/drawing/2014/main" id="{9E7DEA1A-9859-4F44-84C1-E655C0195009}"/>
              </a:ext>
            </a:extLst>
          </p:cNvPr>
          <p:cNvGrpSpPr>
            <a:grpSpLocks/>
          </p:cNvGrpSpPr>
          <p:nvPr/>
        </p:nvGrpSpPr>
        <p:grpSpPr bwMode="auto">
          <a:xfrm>
            <a:off x="2171653" y="4574525"/>
            <a:ext cx="692830" cy="523220"/>
            <a:chOff x="3421248" y="2627150"/>
            <a:chExt cx="693199" cy="524155"/>
          </a:xfrm>
        </p:grpSpPr>
        <p:sp>
          <p:nvSpPr>
            <p:cNvPr id="30" name="文本框 23">
              <a:extLst>
                <a:ext uri="{FF2B5EF4-FFF2-40B4-BE49-F238E27FC236}">
                  <a16:creationId xmlns:a16="http://schemas.microsoft.com/office/drawing/2014/main" id="{02040612-515C-40B8-8F1C-37C683E6907C}"/>
                </a:ext>
              </a:extLst>
            </p:cNvPr>
            <p:cNvSpPr txBox="1">
              <a:spLocks noChangeArrowheads="1"/>
            </p:cNvSpPr>
            <p:nvPr/>
          </p:nvSpPr>
          <p:spPr bwMode="auto">
            <a:xfrm>
              <a:off x="3421248" y="2627150"/>
              <a:ext cx="585730" cy="52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a:ea typeface="微软雅黑" panose="020B0503020204020204" pitchFamily="34" charset="-122"/>
                </a:rPr>
                <a:t>02</a:t>
              </a:r>
              <a:endParaRPr lang="zh-CN" altLang="en-US" sz="2800" b="1" dirty="0">
                <a:ea typeface="微软雅黑" panose="020B0503020204020204" pitchFamily="34" charset="-122"/>
              </a:endParaRPr>
            </a:p>
          </p:txBody>
        </p:sp>
        <p:cxnSp>
          <p:nvCxnSpPr>
            <p:cNvPr id="31" name="直接连接符 30">
              <a:extLst>
                <a:ext uri="{FF2B5EF4-FFF2-40B4-BE49-F238E27FC236}">
                  <a16:creationId xmlns:a16="http://schemas.microsoft.com/office/drawing/2014/main" id="{B4D027BE-0218-453A-9BDA-1200B7DBC660}"/>
                </a:ext>
              </a:extLst>
            </p:cNvPr>
            <p:cNvCxnSpPr/>
            <p:nvPr/>
          </p:nvCxnSpPr>
          <p:spPr>
            <a:xfrm flipH="1">
              <a:off x="3826294" y="2788158"/>
              <a:ext cx="288153" cy="288515"/>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grpSp>
      <p:sp>
        <p:nvSpPr>
          <p:cNvPr id="13" name="文本框 18">
            <a:extLst>
              <a:ext uri="{FF2B5EF4-FFF2-40B4-BE49-F238E27FC236}">
                <a16:creationId xmlns:a16="http://schemas.microsoft.com/office/drawing/2014/main" id="{0464BD89-E791-4BE8-ADC0-EC83AAEA5419}"/>
              </a:ext>
            </a:extLst>
          </p:cNvPr>
          <p:cNvSpPr txBox="1"/>
          <p:nvPr/>
        </p:nvSpPr>
        <p:spPr>
          <a:xfrm>
            <a:off x="4919250" y="2977234"/>
            <a:ext cx="902811" cy="523220"/>
          </a:xfrm>
          <a:prstGeom prst="rect">
            <a:avLst/>
          </a:prstGeom>
          <a:noFill/>
        </p:spPr>
        <p:txBody>
          <a:bodyPr wrap="none">
            <a:spAutoFit/>
          </a:bodyPr>
          <a:lstStyle/>
          <a:p>
            <a:pPr>
              <a:defRPr/>
            </a:pPr>
            <a:r>
              <a:rPr lang="zh-CN" altLang="en-US" sz="2800" b="1" dirty="0">
                <a:solidFill>
                  <a:srgbClr val="FF0000"/>
                </a:solidFill>
                <a:latin typeface="Arial" panose="020B0604020202020204" pitchFamily="34" charset="0"/>
                <a:ea typeface="微软雅黑" pitchFamily="34" charset="-122"/>
              </a:rPr>
              <a:t>结构</a:t>
            </a:r>
          </a:p>
        </p:txBody>
      </p:sp>
      <p:sp>
        <p:nvSpPr>
          <p:cNvPr id="14" name="文本框 18">
            <a:extLst>
              <a:ext uri="{FF2B5EF4-FFF2-40B4-BE49-F238E27FC236}">
                <a16:creationId xmlns:a16="http://schemas.microsoft.com/office/drawing/2014/main" id="{0464BD89-E791-4BE8-ADC0-EC83AAEA5419}"/>
              </a:ext>
            </a:extLst>
          </p:cNvPr>
          <p:cNvSpPr txBox="1"/>
          <p:nvPr/>
        </p:nvSpPr>
        <p:spPr>
          <a:xfrm>
            <a:off x="4919250" y="3910424"/>
            <a:ext cx="902811" cy="523220"/>
          </a:xfrm>
          <a:prstGeom prst="rect">
            <a:avLst/>
          </a:prstGeom>
          <a:noFill/>
        </p:spPr>
        <p:txBody>
          <a:bodyPr wrap="none">
            <a:spAutoFit/>
          </a:bodyPr>
          <a:lstStyle/>
          <a:p>
            <a:pPr>
              <a:defRPr/>
            </a:pPr>
            <a:r>
              <a:rPr lang="zh-CN" altLang="en-US" sz="2800" b="1" dirty="0">
                <a:solidFill>
                  <a:srgbClr val="FF0000"/>
                </a:solidFill>
                <a:latin typeface="Arial" panose="020B0604020202020204" pitchFamily="34" charset="0"/>
                <a:ea typeface="微软雅黑" pitchFamily="34" charset="-122"/>
              </a:rPr>
              <a:t>功能</a:t>
            </a:r>
          </a:p>
        </p:txBody>
      </p:sp>
      <p:sp>
        <p:nvSpPr>
          <p:cNvPr id="2" name="上下箭头 1"/>
          <p:cNvSpPr/>
          <p:nvPr/>
        </p:nvSpPr>
        <p:spPr>
          <a:xfrm>
            <a:off x="5224382" y="3500454"/>
            <a:ext cx="289916" cy="409970"/>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905915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56" presetClass="path" presetSubtype="0" accel="50000" decel="50000" fill="hold" nodeType="withEffect">
                                  <p:stCondLst>
                                    <p:cond delay="0"/>
                                  </p:stCondLst>
                                  <p:childTnLst>
                                    <p:animMotion origin="layout" path="M -0.03737 0.0412 L 1.45833E-6 3.7037E-7 " pathEditMode="relative" rAng="0" ptsTypes="AA">
                                      <p:cBhvr>
                                        <p:cTn id="9" dur="700" fill="hold"/>
                                        <p:tgtEl>
                                          <p:spTgt spid="22"/>
                                        </p:tgtEl>
                                        <p:attrNameLst>
                                          <p:attrName>ppt_x</p:attrName>
                                          <p:attrName>ppt_y</p:attrName>
                                        </p:attrNameLst>
                                      </p:cBhvr>
                                      <p:rCtr x="1862" y="-2060"/>
                                    </p:animMotion>
                                  </p:childTnLst>
                                </p:cTn>
                              </p:par>
                              <p:par>
                                <p:cTn id="10" presetID="22" presetClass="entr" presetSubtype="8"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1000"/>
                                        <p:tgtEl>
                                          <p:spTgt spid="26"/>
                                        </p:tgtEl>
                                      </p:cBhvr>
                                    </p:animEffect>
                                  </p:childTnLst>
                                </p:cTn>
                              </p:par>
                              <p:par>
                                <p:cTn id="16" presetID="56" presetClass="path" presetSubtype="0" accel="50000" decel="50000" fill="hold" nodeType="withEffect">
                                  <p:stCondLst>
                                    <p:cond delay="250"/>
                                  </p:stCondLst>
                                  <p:childTnLst>
                                    <p:animMotion origin="layout" path="M -0.03737 0.0412 L -4.16667E-7 2.59259E-6 " pathEditMode="relative" rAng="0" ptsTypes="AA">
                                      <p:cBhvr>
                                        <p:cTn id="17" dur="700" fill="hold"/>
                                        <p:tgtEl>
                                          <p:spTgt spid="26"/>
                                        </p:tgtEl>
                                        <p:attrNameLst>
                                          <p:attrName>ppt_x</p:attrName>
                                          <p:attrName>ppt_y</p:attrName>
                                        </p:attrNameLst>
                                      </p:cBhvr>
                                      <p:rCtr x="1862" y="-2060"/>
                                    </p:animMotion>
                                  </p:childTnLst>
                                </p:cTn>
                              </p:par>
                              <p:par>
                                <p:cTn id="18" presetID="22" presetClass="entr" presetSubtype="8" fill="hold" grpId="0" nodeType="withEffect">
                                  <p:stCondLst>
                                    <p:cond delay="50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13" grpId="0"/>
      <p:bldP spid="14" grpId="0"/>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内容占位符 2">
            <a:extLst>
              <a:ext uri="{FF2B5EF4-FFF2-40B4-BE49-F238E27FC236}">
                <a16:creationId xmlns:a16="http://schemas.microsoft.com/office/drawing/2014/main" id="{03FCBB5A-27E3-4957-97FF-9C7539A80A20}"/>
              </a:ext>
            </a:extLst>
          </p:cNvPr>
          <p:cNvSpPr>
            <a:spLocks noGrp="1"/>
          </p:cNvSpPr>
          <p:nvPr>
            <p:ph idx="1"/>
          </p:nvPr>
        </p:nvSpPr>
        <p:spPr>
          <a:xfrm>
            <a:off x="824366" y="1585914"/>
            <a:ext cx="4749347" cy="4764087"/>
          </a:xfrm>
        </p:spPr>
        <p:txBody>
          <a:bodyPr>
            <a:normAutofit/>
          </a:bodyPr>
          <a:lstStyle/>
          <a:p>
            <a:pPr>
              <a:lnSpc>
                <a:spcPct val="150000"/>
              </a:lnSpc>
              <a:spcAft>
                <a:spcPts val="600"/>
              </a:spcAft>
            </a:pPr>
            <a:r>
              <a:rPr lang="zh-CN" altLang="en-US" sz="2400" dirty="0"/>
              <a:t>沿膜平面的</a:t>
            </a:r>
            <a:r>
              <a:rPr lang="zh-CN" altLang="en-US" sz="2400" b="1" dirty="0">
                <a:solidFill>
                  <a:srgbClr val="0033CC"/>
                </a:solidFill>
              </a:rPr>
              <a:t>侧向运动</a:t>
            </a:r>
            <a:endParaRPr lang="en-US" altLang="zh-CN" sz="2400" b="1" dirty="0">
              <a:solidFill>
                <a:srgbClr val="0033CC"/>
              </a:solidFill>
            </a:endParaRPr>
          </a:p>
          <a:p>
            <a:pPr>
              <a:lnSpc>
                <a:spcPct val="150000"/>
              </a:lnSpc>
              <a:spcAft>
                <a:spcPts val="600"/>
              </a:spcAft>
            </a:pPr>
            <a:r>
              <a:rPr lang="zh-CN" altLang="en-US" sz="2400" dirty="0"/>
              <a:t>脂分子围绕轴心的</a:t>
            </a:r>
            <a:r>
              <a:rPr lang="zh-CN" altLang="en-US" sz="2400" b="1" dirty="0">
                <a:solidFill>
                  <a:srgbClr val="0033CC"/>
                </a:solidFill>
              </a:rPr>
              <a:t>自旋运动</a:t>
            </a:r>
            <a:endParaRPr lang="en-US" altLang="zh-CN" sz="2400" b="1" dirty="0">
              <a:solidFill>
                <a:srgbClr val="0033CC"/>
              </a:solidFill>
            </a:endParaRPr>
          </a:p>
          <a:p>
            <a:pPr>
              <a:lnSpc>
                <a:spcPct val="150000"/>
              </a:lnSpc>
              <a:spcAft>
                <a:spcPts val="600"/>
              </a:spcAft>
            </a:pPr>
            <a:r>
              <a:rPr lang="zh-CN" altLang="en-US" sz="2400" dirty="0"/>
              <a:t>脂分子</a:t>
            </a:r>
            <a:r>
              <a:rPr lang="zh-CN" altLang="en-US" sz="2400" b="1" dirty="0">
                <a:solidFill>
                  <a:srgbClr val="0033CC"/>
                </a:solidFill>
              </a:rPr>
              <a:t>尾部摆动</a:t>
            </a:r>
            <a:endParaRPr lang="en-US" altLang="zh-CN" sz="2400" b="1" dirty="0">
              <a:solidFill>
                <a:srgbClr val="0033CC"/>
              </a:solidFill>
            </a:endParaRPr>
          </a:p>
          <a:p>
            <a:pPr>
              <a:lnSpc>
                <a:spcPct val="150000"/>
              </a:lnSpc>
              <a:spcAft>
                <a:spcPts val="600"/>
              </a:spcAft>
            </a:pPr>
            <a:r>
              <a:rPr lang="zh-CN" altLang="en-US" sz="2400" dirty="0"/>
              <a:t>双层脂分子之间的</a:t>
            </a:r>
            <a:r>
              <a:rPr lang="zh-CN" altLang="en-US" sz="2400" b="1" dirty="0">
                <a:solidFill>
                  <a:srgbClr val="0033CC"/>
                </a:solidFill>
              </a:rPr>
              <a:t>翻转运动</a:t>
            </a:r>
          </a:p>
        </p:txBody>
      </p:sp>
      <p:sp>
        <p:nvSpPr>
          <p:cNvPr id="26628" name="TextBox 4">
            <a:extLst>
              <a:ext uri="{FF2B5EF4-FFF2-40B4-BE49-F238E27FC236}">
                <a16:creationId xmlns:a16="http://schemas.microsoft.com/office/drawing/2014/main" id="{14AA8D2A-04C0-4FA2-BA20-F139B1707067}"/>
              </a:ext>
            </a:extLst>
          </p:cNvPr>
          <p:cNvSpPr txBox="1">
            <a:spLocks noChangeArrowheads="1"/>
          </p:cNvSpPr>
          <p:nvPr/>
        </p:nvSpPr>
        <p:spPr bwMode="auto">
          <a:xfrm>
            <a:off x="6651625" y="5730879"/>
            <a:ext cx="4214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800" dirty="0">
                <a:ea typeface="宋体" panose="02010600030101010101" pitchFamily="2" charset="-122"/>
              </a:rPr>
              <a:t>Figure 10-11b </a:t>
            </a:r>
            <a:r>
              <a:rPr lang="en-US" altLang="zh-CN" sz="1800" i="1" dirty="0">
                <a:ea typeface="宋体" panose="02010600030101010101" pitchFamily="2" charset="-122"/>
              </a:rPr>
              <a:t> Molecular Biology of the Cell</a:t>
            </a:r>
            <a:r>
              <a:rPr lang="en-US" altLang="zh-CN" sz="1800" dirty="0">
                <a:ea typeface="宋体" panose="02010600030101010101" pitchFamily="2" charset="-122"/>
              </a:rPr>
              <a:t> (© Garland Science 2008)</a:t>
            </a:r>
          </a:p>
          <a:p>
            <a:pPr eaLnBrk="1" hangingPunct="1">
              <a:spcBef>
                <a:spcPct val="0"/>
              </a:spcBef>
              <a:buFontTx/>
              <a:buNone/>
            </a:pPr>
            <a:endParaRPr lang="zh-CN" altLang="en-US" sz="1800" dirty="0">
              <a:latin typeface="Calibri" panose="020F0502020204030204" pitchFamily="34" charset="0"/>
              <a:ea typeface="宋体" panose="02010600030101010101" pitchFamily="2" charset="-122"/>
            </a:endParaRPr>
          </a:p>
        </p:txBody>
      </p:sp>
      <p:pic>
        <p:nvPicPr>
          <p:cNvPr id="26629" name="Picture 4" descr="figure 10-11b">
            <a:extLst>
              <a:ext uri="{FF2B5EF4-FFF2-40B4-BE49-F238E27FC236}">
                <a16:creationId xmlns:a16="http://schemas.microsoft.com/office/drawing/2014/main" id="{ADE986F1-71F8-4E84-8F35-AA0A5E52727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38876" y="1585914"/>
            <a:ext cx="5040312" cy="366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2">
            <a:extLst>
              <a:ext uri="{FF2B5EF4-FFF2-40B4-BE49-F238E27FC236}">
                <a16:creationId xmlns:a16="http://schemas.microsoft.com/office/drawing/2014/main" id="{D32D5F43-00B2-4323-93D8-E1703A90E7E9}"/>
              </a:ext>
            </a:extLst>
          </p:cNvPr>
          <p:cNvSpPr>
            <a:spLocks noGrp="1"/>
          </p:cNvSpPr>
          <p:nvPr>
            <p:ph type="title"/>
          </p:nvPr>
        </p:nvSpPr>
        <p:spPr/>
        <p:txBody>
          <a:bodyPr/>
          <a:lstStyle/>
          <a:p>
            <a:r>
              <a:rPr lang="zh-CN" altLang="en-US" dirty="0"/>
              <a:t>（二）膜脂的运动方式</a:t>
            </a:r>
          </a:p>
        </p:txBody>
      </p:sp>
    </p:spTree>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内容占位符 2">
            <a:extLst>
              <a:ext uri="{FF2B5EF4-FFF2-40B4-BE49-F238E27FC236}">
                <a16:creationId xmlns:a16="http://schemas.microsoft.com/office/drawing/2014/main" id="{7CE53FE1-8CA7-4A05-A3F4-8B3A84D954B2}"/>
              </a:ext>
            </a:extLst>
          </p:cNvPr>
          <p:cNvSpPr>
            <a:spLocks noGrp="1"/>
          </p:cNvSpPr>
          <p:nvPr>
            <p:ph idx="1"/>
          </p:nvPr>
        </p:nvSpPr>
        <p:spPr/>
        <p:txBody>
          <a:bodyPr>
            <a:normAutofit/>
          </a:bodyPr>
          <a:lstStyle/>
          <a:p>
            <a:pPr>
              <a:lnSpc>
                <a:spcPts val="3783"/>
              </a:lnSpc>
            </a:pPr>
            <a:r>
              <a:rPr lang="zh-CN" altLang="en-US" sz="2000" b="1" dirty="0">
                <a:solidFill>
                  <a:srgbClr val="0033CC"/>
                </a:solidFill>
              </a:rPr>
              <a:t>脂质体：</a:t>
            </a:r>
            <a:r>
              <a:rPr lang="zh-CN" altLang="en-US" sz="2000" dirty="0"/>
              <a:t>根据磷脂分子可在水相中形成稳定脂双层膜的现象而制备的人工膜</a:t>
            </a:r>
            <a:endParaRPr lang="en-US" altLang="zh-CN" sz="2000" dirty="0"/>
          </a:p>
          <a:p>
            <a:pPr>
              <a:lnSpc>
                <a:spcPts val="3783"/>
              </a:lnSpc>
            </a:pPr>
            <a:r>
              <a:rPr lang="zh-CN" altLang="en-US" sz="2000" b="1" dirty="0">
                <a:solidFill>
                  <a:srgbClr val="0033CC"/>
                </a:solidFill>
              </a:rPr>
              <a:t>用途：</a:t>
            </a:r>
            <a:r>
              <a:rPr lang="zh-CN" altLang="en-US" sz="2000" dirty="0"/>
              <a:t>可嵌入不同的膜蛋白；研究膜脂与膜蛋白生物学性质以及转基因、药物靶向的好材料</a:t>
            </a:r>
          </a:p>
        </p:txBody>
      </p:sp>
      <p:pic>
        <p:nvPicPr>
          <p:cNvPr id="7" name="图片 6" descr="3-9">
            <a:extLst>
              <a:ext uri="{FF2B5EF4-FFF2-40B4-BE49-F238E27FC236}">
                <a16:creationId xmlns:a16="http://schemas.microsoft.com/office/drawing/2014/main" id="{0BA731AC-8E3E-4970-91AF-8BDB42D48512}"/>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1848900" y="2639598"/>
            <a:ext cx="8494200" cy="2880000"/>
          </a:xfrm>
          <a:prstGeom prst="rect">
            <a:avLst/>
          </a:prstGeom>
        </p:spPr>
      </p:pic>
      <p:sp>
        <p:nvSpPr>
          <p:cNvPr id="8" name="矩形 7">
            <a:extLst>
              <a:ext uri="{FF2B5EF4-FFF2-40B4-BE49-F238E27FC236}">
                <a16:creationId xmlns:a16="http://schemas.microsoft.com/office/drawing/2014/main" id="{7BC28CEA-9FA4-48A4-A27F-D9BE6893F424}"/>
              </a:ext>
            </a:extLst>
          </p:cNvPr>
          <p:cNvSpPr/>
          <p:nvPr/>
        </p:nvSpPr>
        <p:spPr>
          <a:xfrm>
            <a:off x="1306184" y="5569186"/>
            <a:ext cx="9453489" cy="1288814"/>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3-9 </a:t>
            </a:r>
            <a:r>
              <a:rPr lang="zh-CN" altLang="en-US" sz="1600" b="1" dirty="0">
                <a:solidFill>
                  <a:srgbClr val="0033CC"/>
                </a:solidFill>
                <a:latin typeface="Arial" panose="020B0604020202020204" pitchFamily="34" charset="0"/>
                <a:ea typeface="微软雅黑" panose="020B0503020204020204" pitchFamily="34" charset="-122"/>
              </a:rPr>
              <a:t>脂质体</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由于磷脂分子之间以及磷脂分子与水的相互作用，自发地形成</a:t>
            </a:r>
            <a:r>
              <a:rPr lang="en-US" altLang="zh-CN" sz="1400" dirty="0">
                <a:solidFill>
                  <a:prstClr val="black"/>
                </a:solidFill>
                <a:latin typeface="Arial" panose="020B0604020202020204" pitchFamily="34" charset="0"/>
                <a:ea typeface="微软雅黑" panose="020B0503020204020204" pitchFamily="34" charset="-122"/>
              </a:rPr>
              <a:t>3 </a:t>
            </a:r>
            <a:r>
              <a:rPr lang="zh-CN" altLang="en-US" sz="1400" dirty="0">
                <a:solidFill>
                  <a:prstClr val="black"/>
                </a:solidFill>
                <a:latin typeface="Arial" panose="020B0604020202020204" pitchFamily="34" charset="0"/>
                <a:ea typeface="微软雅黑" panose="020B0503020204020204" pitchFamily="34" charset="-122"/>
              </a:rPr>
              <a:t>种形式的聚合体，脂的极性端向外，而非极性尾部向内的脂分子团，即微团（</a:t>
            </a:r>
            <a:r>
              <a:rPr lang="en-US" altLang="zh-CN" sz="1400" dirty="0">
                <a:solidFill>
                  <a:prstClr val="black"/>
                </a:solidFill>
                <a:latin typeface="Arial" panose="020B0604020202020204" pitchFamily="34" charset="0"/>
                <a:ea typeface="微软雅黑" panose="020B0503020204020204" pitchFamily="34" charset="-122"/>
              </a:rPr>
              <a:t>A</a:t>
            </a:r>
            <a:r>
              <a:rPr lang="zh-CN" altLang="en-US" sz="1400" dirty="0">
                <a:solidFill>
                  <a:prstClr val="black"/>
                </a:solidFill>
                <a:latin typeface="Arial" panose="020B0604020202020204" pitchFamily="34" charset="0"/>
                <a:ea typeface="微软雅黑" panose="020B0503020204020204" pitchFamily="34" charset="-122"/>
              </a:rPr>
              <a:t>）双层脂分子的球形脂质体（</a:t>
            </a:r>
            <a:r>
              <a:rPr lang="en-US" altLang="zh-CN" sz="1400" dirty="0">
                <a:solidFill>
                  <a:prstClr val="black"/>
                </a:solidFill>
                <a:latin typeface="Arial" panose="020B0604020202020204" pitchFamily="34" charset="0"/>
                <a:ea typeface="微软雅黑" panose="020B0503020204020204" pitchFamily="34" charset="-122"/>
              </a:rPr>
              <a:t>C</a:t>
            </a:r>
            <a:r>
              <a:rPr lang="zh-CN" altLang="en-US" sz="1400" dirty="0">
                <a:solidFill>
                  <a:prstClr val="black"/>
                </a:solidFill>
                <a:latin typeface="Arial" panose="020B0604020202020204" pitchFamily="34" charset="0"/>
                <a:ea typeface="微软雅黑" panose="020B0503020204020204" pitchFamily="34" charset="-122"/>
              </a:rPr>
              <a:t>）。在固体支撑物存在的情况下，也可形成平面脂双层膜（</a:t>
            </a:r>
            <a:r>
              <a:rPr lang="en-US" altLang="zh-CN" sz="1400" dirty="0">
                <a:solidFill>
                  <a:prstClr val="black"/>
                </a:solidFill>
                <a:latin typeface="Arial" panose="020B0604020202020204" pitchFamily="34" charset="0"/>
                <a:ea typeface="微软雅黑" panose="020B0503020204020204" pitchFamily="34" charset="-122"/>
              </a:rPr>
              <a:t>B</a:t>
            </a:r>
            <a:r>
              <a:rPr lang="zh-CN" altLang="en-US" sz="1400" dirty="0">
                <a:solidFill>
                  <a:prstClr val="black"/>
                </a:solidFill>
                <a:latin typeface="Arial" panose="020B0604020202020204" pitchFamily="34" charset="0"/>
                <a:ea typeface="微软雅黑" panose="020B0503020204020204" pitchFamily="34" charset="-122"/>
              </a:rPr>
              <a:t>）。</a:t>
            </a:r>
            <a:r>
              <a:rPr lang="en-US" altLang="zh-CN" sz="1400" dirty="0">
                <a:solidFill>
                  <a:prstClr val="black"/>
                </a:solidFill>
                <a:latin typeface="Arial" panose="020B0604020202020204" pitchFamily="34" charset="0"/>
                <a:ea typeface="微软雅黑" panose="020B0503020204020204" pitchFamily="34" charset="-122"/>
              </a:rPr>
              <a:t>D </a:t>
            </a:r>
            <a:r>
              <a:rPr lang="zh-CN" altLang="en-US" sz="1400" dirty="0">
                <a:solidFill>
                  <a:prstClr val="black"/>
                </a:solidFill>
                <a:latin typeface="Arial" panose="020B0604020202020204" pitchFamily="34" charset="0"/>
                <a:ea typeface="微软雅黑" panose="020B0503020204020204" pitchFamily="34" charset="-122"/>
              </a:rPr>
              <a:t>为用于靶向药物治疗的脂质体的示意图</a:t>
            </a:r>
          </a:p>
        </p:txBody>
      </p:sp>
      <p:sp>
        <p:nvSpPr>
          <p:cNvPr id="3" name="标题 2">
            <a:extLst>
              <a:ext uri="{FF2B5EF4-FFF2-40B4-BE49-F238E27FC236}">
                <a16:creationId xmlns:a16="http://schemas.microsoft.com/office/drawing/2014/main" id="{A94785C8-8E14-48B0-84ED-7328C5FFACC1}"/>
              </a:ext>
            </a:extLst>
          </p:cNvPr>
          <p:cNvSpPr>
            <a:spLocks noGrp="1"/>
          </p:cNvSpPr>
          <p:nvPr>
            <p:ph type="title"/>
          </p:nvPr>
        </p:nvSpPr>
        <p:spPr/>
        <p:txBody>
          <a:bodyPr/>
          <a:lstStyle/>
          <a:p>
            <a:r>
              <a:rPr lang="zh-CN" altLang="en-US" dirty="0"/>
              <a:t>（三）脂质体 </a:t>
            </a:r>
            <a:r>
              <a:rPr lang="en-US" altLang="zh-CN" dirty="0"/>
              <a:t>(liposome)</a:t>
            </a:r>
            <a:endParaRPr lang="zh-CN" altLang="en-US" dirty="0"/>
          </a:p>
        </p:txBody>
      </p:sp>
    </p:spTree>
    <p:extLst>
      <p:ext uri="{BB962C8B-B14F-4D97-AF65-F5344CB8AC3E}">
        <p14:creationId xmlns:p14="http://schemas.microsoft.com/office/powerpoint/2010/main" val="1511616524"/>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58B799CD-44E8-4E9A-BBEF-8AF19E8B7532}"/>
              </a:ext>
            </a:extLst>
          </p:cNvPr>
          <p:cNvSpPr>
            <a:spLocks noGrp="1"/>
          </p:cNvSpPr>
          <p:nvPr>
            <p:ph type="title"/>
          </p:nvPr>
        </p:nvSpPr>
        <p:spPr/>
        <p:txBody>
          <a:bodyPr/>
          <a:lstStyle/>
          <a:p>
            <a:pPr algn="l" eaLnBrk="1" hangingPunct="1"/>
            <a:r>
              <a:rPr lang="zh-CN" altLang="en-US" dirty="0"/>
              <a:t>三、膜蛋白</a:t>
            </a:r>
            <a:r>
              <a:rPr lang="en-US" altLang="zh-CN" dirty="0"/>
              <a:t>(membrane protein)</a:t>
            </a:r>
            <a:endParaRPr lang="zh-CN" altLang="en-US" dirty="0"/>
          </a:p>
        </p:txBody>
      </p:sp>
      <p:sp>
        <p:nvSpPr>
          <p:cNvPr id="29699" name="内容占位符 2">
            <a:extLst>
              <a:ext uri="{FF2B5EF4-FFF2-40B4-BE49-F238E27FC236}">
                <a16:creationId xmlns:a16="http://schemas.microsoft.com/office/drawing/2014/main" id="{5A70E1F5-C00D-4365-AA26-BE94147F67BD}"/>
              </a:ext>
            </a:extLst>
          </p:cNvPr>
          <p:cNvSpPr>
            <a:spLocks noGrp="1"/>
          </p:cNvSpPr>
          <p:nvPr>
            <p:ph idx="1"/>
          </p:nvPr>
        </p:nvSpPr>
        <p:spPr/>
        <p:txBody>
          <a:bodyPr>
            <a:normAutofit/>
          </a:bodyPr>
          <a:lstStyle/>
          <a:p>
            <a:pPr eaLnBrk="1" hangingPunct="1">
              <a:lnSpc>
                <a:spcPct val="150000"/>
              </a:lnSpc>
            </a:pPr>
            <a:r>
              <a:rPr lang="zh-CN" altLang="en-US" sz="2400" dirty="0"/>
              <a:t>膜蛋白种类繁多；赋予生物膜重要的生物学功能</a:t>
            </a:r>
          </a:p>
        </p:txBody>
      </p:sp>
      <p:pic>
        <p:nvPicPr>
          <p:cNvPr id="6" name="图片 3">
            <a:extLst>
              <a:ext uri="{FF2B5EF4-FFF2-40B4-BE49-F238E27FC236}">
                <a16:creationId xmlns:a16="http://schemas.microsoft.com/office/drawing/2014/main" id="{068E952A-BFFC-46A9-92E9-50B8EDB0D19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8347" y="2649310"/>
            <a:ext cx="11775306" cy="381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3BA5A6-CF88-4297-954F-FA4ED10A3D06}"/>
              </a:ext>
            </a:extLst>
          </p:cNvPr>
          <p:cNvSpPr>
            <a:spLocks noGrp="1"/>
          </p:cNvSpPr>
          <p:nvPr>
            <p:ph type="title"/>
          </p:nvPr>
        </p:nvSpPr>
        <p:spPr/>
        <p:txBody>
          <a:bodyPr/>
          <a:lstStyle/>
          <a:p>
            <a:r>
              <a:rPr lang="zh-CN" altLang="en-US" dirty="0"/>
              <a:t>（一）膜蛋白的类型</a:t>
            </a:r>
          </a:p>
        </p:txBody>
      </p:sp>
      <p:sp>
        <p:nvSpPr>
          <p:cNvPr id="31747" name="内容占位符 2">
            <a:extLst>
              <a:ext uri="{FF2B5EF4-FFF2-40B4-BE49-F238E27FC236}">
                <a16:creationId xmlns:a16="http://schemas.microsoft.com/office/drawing/2014/main" id="{3CD4C3C3-649C-467F-B79F-62B3813680D0}"/>
              </a:ext>
            </a:extLst>
          </p:cNvPr>
          <p:cNvSpPr>
            <a:spLocks noGrp="1"/>
          </p:cNvSpPr>
          <p:nvPr>
            <p:ph idx="1"/>
          </p:nvPr>
        </p:nvSpPr>
        <p:spPr/>
        <p:txBody>
          <a:bodyPr>
            <a:normAutofit/>
          </a:bodyPr>
          <a:lstStyle/>
          <a:p>
            <a:pPr>
              <a:lnSpc>
                <a:spcPts val="4000"/>
              </a:lnSpc>
            </a:pPr>
            <a:r>
              <a:rPr lang="zh-CN" altLang="en-US" sz="2000" dirty="0"/>
              <a:t>周边膜蛋白（</a:t>
            </a:r>
            <a:r>
              <a:rPr lang="en-US" altLang="zh-CN" sz="2000" dirty="0"/>
              <a:t>peripheral membrane protein</a:t>
            </a:r>
            <a:r>
              <a:rPr lang="zh-CN" altLang="en-US" sz="2000" dirty="0"/>
              <a:t>） 或称</a:t>
            </a:r>
            <a:r>
              <a:rPr lang="zh-CN" altLang="en-US" b="1" dirty="0">
                <a:solidFill>
                  <a:srgbClr val="0033CC"/>
                </a:solidFill>
              </a:rPr>
              <a:t>外在膜蛋白</a:t>
            </a:r>
            <a:r>
              <a:rPr lang="zh-CN" altLang="en-US" sz="2000" dirty="0"/>
              <a:t>（</a:t>
            </a:r>
            <a:r>
              <a:rPr lang="en-US" altLang="zh-CN" sz="2000" dirty="0"/>
              <a:t>extrinsic membrane protein</a:t>
            </a:r>
            <a:r>
              <a:rPr lang="zh-CN" altLang="en-US" sz="2000" dirty="0"/>
              <a:t>）</a:t>
            </a:r>
            <a:endParaRPr lang="en-US" altLang="zh-CN" sz="2000" dirty="0"/>
          </a:p>
          <a:p>
            <a:pPr>
              <a:lnSpc>
                <a:spcPts val="4000"/>
              </a:lnSpc>
            </a:pPr>
            <a:r>
              <a:rPr lang="zh-CN" altLang="en-US" sz="2000" dirty="0"/>
              <a:t>整合膜蛋白（</a:t>
            </a:r>
            <a:r>
              <a:rPr lang="en-US" altLang="zh-CN" sz="2000" dirty="0"/>
              <a:t>integral membrane protein</a:t>
            </a:r>
            <a:r>
              <a:rPr lang="zh-CN" altLang="en-US" sz="2000" dirty="0"/>
              <a:t>）或称</a:t>
            </a:r>
            <a:r>
              <a:rPr lang="zh-CN" altLang="en-US" b="1" dirty="0">
                <a:solidFill>
                  <a:srgbClr val="0033CC"/>
                </a:solidFill>
              </a:rPr>
              <a:t>内在膜蛋白</a:t>
            </a:r>
            <a:r>
              <a:rPr lang="zh-CN" altLang="en-US" sz="2000" dirty="0"/>
              <a:t>（</a:t>
            </a:r>
            <a:r>
              <a:rPr lang="en-US" altLang="zh-CN" sz="2000" dirty="0"/>
              <a:t>intrinsic membrane protein</a:t>
            </a:r>
            <a:r>
              <a:rPr lang="zh-CN" altLang="en-US" sz="2000" dirty="0"/>
              <a:t>）</a:t>
            </a:r>
            <a:endParaRPr lang="en-US" altLang="zh-CN" sz="2000" dirty="0"/>
          </a:p>
          <a:p>
            <a:pPr>
              <a:lnSpc>
                <a:spcPts val="4000"/>
              </a:lnSpc>
            </a:pPr>
            <a:r>
              <a:rPr lang="zh-CN" altLang="en-US" b="1" dirty="0">
                <a:solidFill>
                  <a:srgbClr val="0033CC"/>
                </a:solidFill>
              </a:rPr>
              <a:t>脂锚定膜蛋白</a:t>
            </a:r>
            <a:r>
              <a:rPr lang="zh-CN" altLang="en-US" sz="2000" dirty="0"/>
              <a:t>（</a:t>
            </a:r>
            <a:r>
              <a:rPr lang="en-US" altLang="zh-CN" sz="2000" dirty="0"/>
              <a:t>lipid-anchored membrane protein</a:t>
            </a:r>
            <a:r>
              <a:rPr lang="zh-CN" altLang="en-US" sz="2000" dirty="0"/>
              <a:t>）</a:t>
            </a:r>
          </a:p>
        </p:txBody>
      </p:sp>
      <p:pic>
        <p:nvPicPr>
          <p:cNvPr id="6" name="图片 5" descr="3-10">
            <a:extLst>
              <a:ext uri="{FF2B5EF4-FFF2-40B4-BE49-F238E27FC236}">
                <a16:creationId xmlns:a16="http://schemas.microsoft.com/office/drawing/2014/main" id="{9FC21F23-EC65-4551-988C-80EC5B63D015}"/>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3457731" y="3316178"/>
            <a:ext cx="5276538" cy="2964193"/>
          </a:xfrm>
          <a:prstGeom prst="rect">
            <a:avLst/>
          </a:prstGeom>
        </p:spPr>
      </p:pic>
      <p:sp>
        <p:nvSpPr>
          <p:cNvPr id="7" name="矩形 6">
            <a:extLst>
              <a:ext uri="{FF2B5EF4-FFF2-40B4-BE49-F238E27FC236}">
                <a16:creationId xmlns:a16="http://schemas.microsoft.com/office/drawing/2014/main" id="{E1B6351A-0EEA-4605-ADBE-99308B057848}"/>
              </a:ext>
            </a:extLst>
          </p:cNvPr>
          <p:cNvSpPr/>
          <p:nvPr/>
        </p:nvSpPr>
        <p:spPr>
          <a:xfrm>
            <a:off x="4702029" y="6428373"/>
            <a:ext cx="2787943"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3-10 </a:t>
            </a:r>
            <a:r>
              <a:rPr lang="zh-CN" altLang="en-US" sz="1600" b="1" dirty="0">
                <a:solidFill>
                  <a:srgbClr val="0033CC"/>
                </a:solidFill>
                <a:latin typeface="Arial" panose="020B0604020202020204" pitchFamily="34" charset="0"/>
                <a:ea typeface="微软雅黑" panose="020B0503020204020204" pitchFamily="34" charset="-122"/>
              </a:rPr>
              <a:t>膜蛋白的基本类型</a:t>
            </a:r>
          </a:p>
        </p:txBody>
      </p:sp>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a:extLst>
              <a:ext uri="{FF2B5EF4-FFF2-40B4-BE49-F238E27FC236}">
                <a16:creationId xmlns:a16="http://schemas.microsoft.com/office/drawing/2014/main" id="{1AECD4E4-99E2-4E20-8251-F2D799655EB3}"/>
              </a:ext>
            </a:extLst>
          </p:cNvPr>
          <p:cNvSpPr>
            <a:spLocks noGrp="1"/>
          </p:cNvSpPr>
          <p:nvPr>
            <p:ph type="title"/>
          </p:nvPr>
        </p:nvSpPr>
        <p:spPr/>
        <p:txBody>
          <a:bodyPr/>
          <a:lstStyle/>
          <a:p>
            <a:r>
              <a:rPr lang="zh-CN" altLang="en-US" dirty="0"/>
              <a:t>脂锚定膜蛋白的 </a:t>
            </a:r>
            <a:r>
              <a:rPr lang="en-US" altLang="zh-CN" dirty="0"/>
              <a:t>3 </a:t>
            </a:r>
            <a:r>
              <a:rPr lang="zh-CN" altLang="en-US" dirty="0"/>
              <a:t>种类型</a:t>
            </a:r>
          </a:p>
        </p:txBody>
      </p:sp>
      <p:pic>
        <p:nvPicPr>
          <p:cNvPr id="33796" name="Picture 2" descr="D:\编书\细胞生物学教材编写\第4版学习指南\Chapter 4 Fig\imagepage10.JPG">
            <a:extLst>
              <a:ext uri="{FF2B5EF4-FFF2-40B4-BE49-F238E27FC236}">
                <a16:creationId xmlns:a16="http://schemas.microsoft.com/office/drawing/2014/main" id="{5950E089-31FE-408D-8E2F-59113FBD3E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06762" y="1593850"/>
            <a:ext cx="5578475" cy="367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CAC7C4DD-7CBC-42B6-A0D4-EE13CC816826}"/>
              </a:ext>
            </a:extLst>
          </p:cNvPr>
          <p:cNvSpPr/>
          <p:nvPr/>
        </p:nvSpPr>
        <p:spPr>
          <a:xfrm>
            <a:off x="1772689" y="5586412"/>
            <a:ext cx="8646622"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3-11 </a:t>
            </a:r>
            <a:r>
              <a:rPr lang="zh-CN" altLang="en-US" sz="1600" b="1" dirty="0">
                <a:solidFill>
                  <a:srgbClr val="0033CC"/>
                </a:solidFill>
                <a:latin typeface="Arial" panose="020B0604020202020204" pitchFamily="34" charset="0"/>
                <a:ea typeface="微软雅黑" panose="020B0503020204020204" pitchFamily="34" charset="-122"/>
              </a:rPr>
              <a:t>脂锚定膜蛋白的</a:t>
            </a:r>
            <a:r>
              <a:rPr lang="en-US" altLang="zh-CN" sz="1600" b="1" dirty="0">
                <a:solidFill>
                  <a:srgbClr val="0033CC"/>
                </a:solidFill>
                <a:latin typeface="Arial" panose="020B0604020202020204" pitchFamily="34" charset="0"/>
                <a:ea typeface="微软雅黑" panose="020B0503020204020204" pitchFamily="34" charset="-122"/>
              </a:rPr>
              <a:t>3 </a:t>
            </a:r>
            <a:r>
              <a:rPr lang="zh-CN" altLang="en-US" sz="1600" b="1" dirty="0">
                <a:solidFill>
                  <a:srgbClr val="0033CC"/>
                </a:solidFill>
                <a:latin typeface="Arial" panose="020B0604020202020204" pitchFamily="34" charset="0"/>
                <a:ea typeface="微软雅黑" panose="020B0503020204020204" pitchFamily="34" charset="-122"/>
              </a:rPr>
              <a:t>种基本类型</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latin typeface="Arial" panose="020B0604020202020204" pitchFamily="34" charset="0"/>
                <a:ea typeface="微软雅黑" panose="020B0503020204020204" pitchFamily="34" charset="-122"/>
              </a:rPr>
              <a:t>通过与膜蛋白</a:t>
            </a:r>
            <a:r>
              <a:rPr lang="en-US" altLang="zh-CN" sz="1400" dirty="0">
                <a:latin typeface="Arial" panose="020B0604020202020204" pitchFamily="34" charset="0"/>
                <a:ea typeface="微软雅黑" panose="020B0503020204020204" pitchFamily="34" charset="-122"/>
              </a:rPr>
              <a:t>N </a:t>
            </a:r>
            <a:r>
              <a:rPr lang="zh-CN" altLang="en-US" sz="1400" dirty="0">
                <a:latin typeface="Arial" panose="020B0604020202020204" pitchFamily="34" charset="0"/>
                <a:ea typeface="微软雅黑" panose="020B0503020204020204" pitchFamily="34" charset="-122"/>
              </a:rPr>
              <a:t>端甘氨酸（</a:t>
            </a:r>
            <a:r>
              <a:rPr lang="en-US" altLang="zh-CN" sz="1400" dirty="0" err="1">
                <a:latin typeface="Arial" panose="020B0604020202020204" pitchFamily="34" charset="0"/>
                <a:ea typeface="微软雅黑" panose="020B0503020204020204" pitchFamily="34" charset="-122"/>
              </a:rPr>
              <a:t>Gly</a:t>
            </a:r>
            <a:r>
              <a:rPr lang="zh-CN" altLang="en-US" sz="1400" dirty="0">
                <a:latin typeface="Arial" panose="020B0604020202020204" pitchFamily="34" charset="0"/>
                <a:ea typeface="微软雅黑" panose="020B0503020204020204" pitchFamily="34" charset="-122"/>
              </a:rPr>
              <a:t>）结合的脂肪酸（</a:t>
            </a:r>
            <a:r>
              <a:rPr lang="en-US" altLang="zh-CN" sz="1400" dirty="0">
                <a:latin typeface="Arial" panose="020B0604020202020204" pitchFamily="34" charset="0"/>
                <a:ea typeface="微软雅黑" panose="020B0503020204020204" pitchFamily="34" charset="-122"/>
              </a:rPr>
              <a:t>A</a:t>
            </a:r>
            <a:r>
              <a:rPr lang="zh-CN" altLang="en-US" sz="1400" dirty="0">
                <a:latin typeface="Arial" panose="020B0604020202020204" pitchFamily="34" charset="0"/>
                <a:ea typeface="微软雅黑" panose="020B0503020204020204" pitchFamily="34" charset="-122"/>
              </a:rPr>
              <a:t>）或与膜蛋白</a:t>
            </a:r>
            <a:r>
              <a:rPr lang="en-US" altLang="zh-CN" sz="1400" dirty="0">
                <a:latin typeface="Arial" panose="020B0604020202020204" pitchFamily="34" charset="0"/>
                <a:ea typeface="微软雅黑" panose="020B0503020204020204" pitchFamily="34" charset="-122"/>
              </a:rPr>
              <a:t>C </a:t>
            </a:r>
            <a:r>
              <a:rPr lang="zh-CN" altLang="en-US" sz="1400" dirty="0">
                <a:latin typeface="Arial" panose="020B0604020202020204" pitchFamily="34" charset="0"/>
                <a:ea typeface="微软雅黑" panose="020B0503020204020204" pitchFamily="34" charset="-122"/>
              </a:rPr>
              <a:t>端半胱氨酸（</a:t>
            </a:r>
            <a:r>
              <a:rPr lang="en-US" altLang="zh-CN" sz="1400" dirty="0" err="1">
                <a:latin typeface="Arial" panose="020B0604020202020204" pitchFamily="34" charset="0"/>
                <a:ea typeface="微软雅黑" panose="020B0503020204020204" pitchFamily="34" charset="-122"/>
              </a:rPr>
              <a:t>Cys</a:t>
            </a:r>
            <a:r>
              <a:rPr lang="zh-CN" altLang="en-US" sz="1400" dirty="0">
                <a:latin typeface="Arial" panose="020B0604020202020204" pitchFamily="34" charset="0"/>
                <a:ea typeface="微软雅黑" panose="020B0503020204020204" pitchFamily="34" charset="-122"/>
              </a:rPr>
              <a:t>）结合的烃链和脂肪酸（</a:t>
            </a:r>
            <a:r>
              <a:rPr lang="en-US" altLang="zh-CN" sz="1400" dirty="0">
                <a:latin typeface="Arial" panose="020B0604020202020204" pitchFamily="34" charset="0"/>
                <a:ea typeface="微软雅黑" panose="020B0503020204020204" pitchFamily="34" charset="-122"/>
              </a:rPr>
              <a:t>B</a:t>
            </a:r>
            <a:r>
              <a:rPr lang="zh-CN" altLang="en-US" sz="1400" dirty="0">
                <a:latin typeface="Arial" panose="020B0604020202020204" pitchFamily="34" charset="0"/>
                <a:ea typeface="微软雅黑" panose="020B0503020204020204" pitchFamily="34" charset="-122"/>
              </a:rPr>
              <a:t>），及通过糖脂链（</a:t>
            </a:r>
            <a:r>
              <a:rPr lang="en-US" altLang="zh-CN" sz="1400" dirty="0">
                <a:latin typeface="Arial" panose="020B0604020202020204" pitchFamily="34" charset="0"/>
                <a:ea typeface="微软雅黑" panose="020B0503020204020204" pitchFamily="34" charset="-122"/>
              </a:rPr>
              <a:t>C</a:t>
            </a:r>
            <a:r>
              <a:rPr lang="zh-CN" altLang="en-US" sz="1400" dirty="0">
                <a:latin typeface="Arial" panose="020B0604020202020204" pitchFamily="34" charset="0"/>
                <a:ea typeface="微软雅黑" panose="020B0503020204020204" pitchFamily="34" charset="-122"/>
              </a:rPr>
              <a:t>）锚定在细胞质膜上</a:t>
            </a: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8BB8E1-9DB3-4339-8BC1-03B7579839E4}"/>
              </a:ext>
            </a:extLst>
          </p:cNvPr>
          <p:cNvSpPr>
            <a:spLocks noGrp="1"/>
          </p:cNvSpPr>
          <p:nvPr>
            <p:ph type="title"/>
          </p:nvPr>
        </p:nvSpPr>
        <p:spPr/>
        <p:txBody>
          <a:bodyPr/>
          <a:lstStyle/>
          <a:p>
            <a:r>
              <a:rPr lang="zh-CN" altLang="en-US" dirty="0"/>
              <a:t>（二）整合膜蛋白与膜脂结合的方式</a:t>
            </a:r>
          </a:p>
        </p:txBody>
      </p:sp>
      <p:sp>
        <p:nvSpPr>
          <p:cNvPr id="35843" name="内容占位符 2">
            <a:extLst>
              <a:ext uri="{FF2B5EF4-FFF2-40B4-BE49-F238E27FC236}">
                <a16:creationId xmlns:a16="http://schemas.microsoft.com/office/drawing/2014/main" id="{84F95F19-E843-4964-937D-9A1CA23929A0}"/>
              </a:ext>
            </a:extLst>
          </p:cNvPr>
          <p:cNvSpPr>
            <a:spLocks noGrp="1"/>
          </p:cNvSpPr>
          <p:nvPr>
            <p:ph idx="1"/>
          </p:nvPr>
        </p:nvSpPr>
        <p:spPr>
          <a:xfrm>
            <a:off x="824365" y="1219200"/>
            <a:ext cx="4542113" cy="5435604"/>
          </a:xfrm>
        </p:spPr>
        <p:txBody>
          <a:bodyPr>
            <a:normAutofit/>
          </a:bodyPr>
          <a:lstStyle/>
          <a:p>
            <a:pPr eaLnBrk="1" hangingPunct="1">
              <a:lnSpc>
                <a:spcPct val="200000"/>
              </a:lnSpc>
              <a:spcAft>
                <a:spcPts val="600"/>
              </a:spcAft>
            </a:pPr>
            <a:r>
              <a:rPr lang="zh-CN" altLang="en-US" sz="2400" dirty="0"/>
              <a:t>整合膜蛋白为</a:t>
            </a:r>
            <a:r>
              <a:rPr lang="zh-CN" altLang="en-US" sz="2400" b="1" dirty="0">
                <a:solidFill>
                  <a:srgbClr val="0033CC"/>
                </a:solidFill>
              </a:rPr>
              <a:t>跨膜蛋白</a:t>
            </a:r>
            <a:endParaRPr lang="en-US" altLang="zh-CN" sz="2400" b="1" dirty="0">
              <a:solidFill>
                <a:srgbClr val="0033CC"/>
              </a:solidFill>
            </a:endParaRPr>
          </a:p>
          <a:p>
            <a:pPr eaLnBrk="1" hangingPunct="1">
              <a:lnSpc>
                <a:spcPct val="200000"/>
              </a:lnSpc>
              <a:spcAft>
                <a:spcPts val="600"/>
              </a:spcAft>
            </a:pPr>
            <a:r>
              <a:rPr lang="zh-CN" altLang="en-US" sz="2400" dirty="0"/>
              <a:t>可分为：</a:t>
            </a:r>
            <a:r>
              <a:rPr lang="zh-CN" altLang="en-US" sz="2400" b="1" dirty="0">
                <a:solidFill>
                  <a:srgbClr val="0033CC"/>
                </a:solidFill>
              </a:rPr>
              <a:t>胞质外结构域</a:t>
            </a:r>
            <a:r>
              <a:rPr lang="zh-CN" altLang="en-US" sz="2400" dirty="0"/>
              <a:t>、</a:t>
            </a:r>
            <a:r>
              <a:rPr lang="zh-CN" altLang="en-US" sz="2400" b="1" dirty="0">
                <a:solidFill>
                  <a:srgbClr val="0033CC"/>
                </a:solidFill>
              </a:rPr>
              <a:t>跨膜结构域</a:t>
            </a:r>
            <a:r>
              <a:rPr lang="zh-CN" altLang="en-US" sz="2400" dirty="0"/>
              <a:t>和</a:t>
            </a:r>
            <a:r>
              <a:rPr lang="zh-CN" altLang="en-US" sz="2400" b="1" dirty="0">
                <a:solidFill>
                  <a:srgbClr val="0033CC"/>
                </a:solidFill>
              </a:rPr>
              <a:t>胞质内结构域</a:t>
            </a:r>
            <a:endParaRPr lang="zh-CN" altLang="en-US" sz="2400" dirty="0"/>
          </a:p>
        </p:txBody>
      </p:sp>
      <p:pic>
        <p:nvPicPr>
          <p:cNvPr id="11" name="图片 10" descr="13.9 STRUCTURES OF REPRESENTATIVE INTEGRAL MEMBRANE PROTEINS">
            <a:extLst>
              <a:ext uri="{FF2B5EF4-FFF2-40B4-BE49-F238E27FC236}">
                <a16:creationId xmlns:a16="http://schemas.microsoft.com/office/drawing/2014/main" id="{2424602E-07BC-477D-9F7D-3B20B5E54EA2}"/>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5755092" y="1369101"/>
            <a:ext cx="5612542" cy="4673963"/>
          </a:xfrm>
          <a:prstGeom prst="rect">
            <a:avLst/>
          </a:prstGeom>
        </p:spPr>
      </p:pic>
      <p:sp>
        <p:nvSpPr>
          <p:cNvPr id="12" name="矩形 11">
            <a:extLst>
              <a:ext uri="{FF2B5EF4-FFF2-40B4-BE49-F238E27FC236}">
                <a16:creationId xmlns:a16="http://schemas.microsoft.com/office/drawing/2014/main" id="{C91FAC83-C0D4-4DB6-83AD-FD2C7837F526}"/>
              </a:ext>
            </a:extLst>
          </p:cNvPr>
          <p:cNvSpPr/>
          <p:nvPr/>
        </p:nvSpPr>
        <p:spPr>
          <a:xfrm>
            <a:off x="5916265" y="6262347"/>
            <a:ext cx="5110314" cy="584775"/>
          </a:xfrm>
          <a:prstGeom prst="rect">
            <a:avLst/>
          </a:prstGeom>
        </p:spPr>
        <p:txBody>
          <a:bodyPr wrap="square">
            <a:spAutoFit/>
          </a:bodyPr>
          <a:lstStyle/>
          <a:p>
            <a:pPr algn="ctr"/>
            <a:r>
              <a:rPr lang="en-US" altLang="zh-CN" sz="1600" b="1" dirty="0">
                <a:solidFill>
                  <a:srgbClr val="0033CC"/>
                </a:solidFill>
                <a:latin typeface="Arial" panose="020B0604020202020204" pitchFamily="34" charset="0"/>
                <a:ea typeface="微软雅黑" panose="020B0503020204020204" pitchFamily="34" charset="-122"/>
              </a:rPr>
              <a:t>STRUCTURES OF REPRESENTATIVE INTEGRAL MEMBRANE PROTEINS</a:t>
            </a:r>
            <a:endParaRPr lang="zh-CN" altLang="en-US" sz="1600" b="1" dirty="0">
              <a:solidFill>
                <a:srgbClr val="0033CC"/>
              </a:solidFill>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7E2A363-FCCC-4018-B36F-5DA6E61B88A8}"/>
              </a:ext>
            </a:extLst>
          </p:cNvPr>
          <p:cNvSpPr>
            <a:spLocks noGrp="1"/>
          </p:cNvSpPr>
          <p:nvPr>
            <p:ph type="title"/>
          </p:nvPr>
        </p:nvSpPr>
        <p:spPr/>
        <p:txBody>
          <a:bodyPr/>
          <a:lstStyle/>
          <a:p>
            <a:r>
              <a:rPr lang="zh-CN" altLang="en-US" dirty="0"/>
              <a:t>整合膜蛋白与膜脂结合的方式</a:t>
            </a:r>
          </a:p>
        </p:txBody>
      </p:sp>
      <p:sp>
        <p:nvSpPr>
          <p:cNvPr id="36867" name="内容占位符 2">
            <a:extLst>
              <a:ext uri="{FF2B5EF4-FFF2-40B4-BE49-F238E27FC236}">
                <a16:creationId xmlns:a16="http://schemas.microsoft.com/office/drawing/2014/main" id="{47734F2A-C510-402D-A0CE-249DE48970BD}"/>
              </a:ext>
            </a:extLst>
          </p:cNvPr>
          <p:cNvSpPr>
            <a:spLocks noGrp="1"/>
          </p:cNvSpPr>
          <p:nvPr>
            <p:ph idx="1"/>
          </p:nvPr>
        </p:nvSpPr>
        <p:spPr/>
        <p:txBody>
          <a:bodyPr>
            <a:normAutofit/>
          </a:bodyPr>
          <a:lstStyle/>
          <a:p>
            <a:pPr>
              <a:lnSpc>
                <a:spcPts val="3200"/>
              </a:lnSpc>
              <a:spcAft>
                <a:spcPts val="600"/>
              </a:spcAft>
            </a:pPr>
            <a:r>
              <a:rPr lang="zh-CN" altLang="en-US" sz="2000" dirty="0"/>
              <a:t>膜蛋白的跨膜结构域与脂双层分子的疏水核心相互作用（</a:t>
            </a:r>
            <a:r>
              <a:rPr lang="zh-CN" altLang="en-US" sz="2000" b="1" dirty="0">
                <a:solidFill>
                  <a:srgbClr val="0033CC"/>
                </a:solidFill>
              </a:rPr>
              <a:t>最主要和最基本的结合方式</a:t>
            </a:r>
            <a:r>
              <a:rPr lang="zh-CN" altLang="en-US" sz="2000" dirty="0"/>
              <a:t>）</a:t>
            </a:r>
            <a:endParaRPr lang="en-US" altLang="zh-CN" sz="2000" dirty="0"/>
          </a:p>
          <a:p>
            <a:pPr>
              <a:lnSpc>
                <a:spcPts val="3200"/>
              </a:lnSpc>
              <a:spcAft>
                <a:spcPts val="600"/>
              </a:spcAft>
            </a:pPr>
            <a:r>
              <a:rPr lang="zh-CN" altLang="en-US" sz="2000" dirty="0"/>
              <a:t>跨膜结构域两端带正电荷的氨基酸残基或带负电的氨基酸残基与磷脂分子带负电的极性头部形成离子键，或带负电的氨基酸残基通过</a:t>
            </a:r>
            <a:r>
              <a:rPr lang="en-US" altLang="zh-CN" sz="2000" dirty="0"/>
              <a:t>Ca</a:t>
            </a:r>
            <a:r>
              <a:rPr lang="en-US" altLang="zh-CN" sz="2000" baseline="30000" dirty="0"/>
              <a:t>2+</a:t>
            </a:r>
            <a:r>
              <a:rPr lang="zh-CN" altLang="en-US" sz="2000" dirty="0"/>
              <a:t>、</a:t>
            </a:r>
            <a:r>
              <a:rPr lang="en-US" altLang="zh-CN" sz="2000" dirty="0"/>
              <a:t>Mg</a:t>
            </a:r>
            <a:r>
              <a:rPr lang="en-US" altLang="zh-CN" sz="2000" baseline="30000" dirty="0"/>
              <a:t>2+</a:t>
            </a:r>
            <a:r>
              <a:rPr lang="zh-CN" altLang="en-US" sz="2000" dirty="0"/>
              <a:t>与带负电的磷脂极性头部相互作用</a:t>
            </a:r>
            <a:endParaRPr lang="en-US" altLang="zh-CN" sz="2000" dirty="0"/>
          </a:p>
          <a:p>
            <a:pPr>
              <a:lnSpc>
                <a:spcPts val="3200"/>
              </a:lnSpc>
              <a:spcAft>
                <a:spcPts val="600"/>
              </a:spcAft>
            </a:pPr>
            <a:r>
              <a:rPr lang="zh-CN" altLang="en-US" sz="2000" dirty="0"/>
              <a:t>某些膜蛋白通过自身在胞质一侧的半胱氨酸残基共价结合到膜脂肪酸分子上</a:t>
            </a:r>
            <a:endParaRPr lang="en-US" altLang="zh-CN" sz="2000" dirty="0"/>
          </a:p>
          <a:p>
            <a:pPr>
              <a:lnSpc>
                <a:spcPts val="3200"/>
              </a:lnSpc>
              <a:spcAft>
                <a:spcPts val="600"/>
              </a:spcAft>
            </a:pPr>
            <a:endParaRPr lang="zh-CN" altLang="en-US" sz="2000" dirty="0"/>
          </a:p>
        </p:txBody>
      </p:sp>
      <p:pic>
        <p:nvPicPr>
          <p:cNvPr id="5" name="图片 4" descr="3-12">
            <a:extLst>
              <a:ext uri="{FF2B5EF4-FFF2-40B4-BE49-F238E27FC236}">
                <a16:creationId xmlns:a16="http://schemas.microsoft.com/office/drawing/2014/main" id="{68BD6BB1-FE6B-45B8-8ADD-B254D7693189}"/>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3174860" y="3533930"/>
            <a:ext cx="5842280" cy="2880000"/>
          </a:xfrm>
          <a:prstGeom prst="rect">
            <a:avLst/>
          </a:prstGeom>
        </p:spPr>
      </p:pic>
      <p:sp>
        <p:nvSpPr>
          <p:cNvPr id="6" name="矩形 5">
            <a:extLst>
              <a:ext uri="{FF2B5EF4-FFF2-40B4-BE49-F238E27FC236}">
                <a16:creationId xmlns:a16="http://schemas.microsoft.com/office/drawing/2014/main" id="{FFA478EF-B4AC-4D59-A4E7-BF944BDA396C}"/>
              </a:ext>
            </a:extLst>
          </p:cNvPr>
          <p:cNvSpPr/>
          <p:nvPr/>
        </p:nvSpPr>
        <p:spPr>
          <a:xfrm>
            <a:off x="3894115" y="6485527"/>
            <a:ext cx="4403771"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3-12 </a:t>
            </a:r>
            <a:r>
              <a:rPr lang="zh-CN" altLang="en-US" sz="1600" b="1" dirty="0">
                <a:solidFill>
                  <a:srgbClr val="0033CC"/>
                </a:solidFill>
                <a:latin typeface="Arial" panose="020B0604020202020204" pitchFamily="34" charset="0"/>
                <a:ea typeface="微软雅黑" panose="020B0503020204020204" pitchFamily="34" charset="-122"/>
              </a:rPr>
              <a:t>整合膜蛋白与膜脂结合方式示意图</a:t>
            </a:r>
          </a:p>
        </p:txBody>
      </p:sp>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5182EAC-6821-458F-BF21-326DCE78B997}"/>
              </a:ext>
            </a:extLst>
          </p:cNvPr>
          <p:cNvSpPr>
            <a:spLocks noGrp="1"/>
          </p:cNvSpPr>
          <p:nvPr>
            <p:ph type="title"/>
          </p:nvPr>
        </p:nvSpPr>
        <p:spPr/>
        <p:txBody>
          <a:bodyPr/>
          <a:lstStyle/>
          <a:p>
            <a:r>
              <a:rPr lang="zh-CN" altLang="en-US" dirty="0"/>
              <a:t>跨膜结构域之间相互作用</a:t>
            </a:r>
          </a:p>
        </p:txBody>
      </p:sp>
      <p:pic>
        <p:nvPicPr>
          <p:cNvPr id="7" name="图片 6" descr="3-13">
            <a:extLst>
              <a:ext uri="{FF2B5EF4-FFF2-40B4-BE49-F238E27FC236}">
                <a16:creationId xmlns:a16="http://schemas.microsoft.com/office/drawing/2014/main" id="{FDD61EDA-DD39-4C55-9CAB-7DC6548614A7}"/>
              </a:ext>
            </a:extLst>
          </p:cNvPr>
          <p:cNvPicPr>
            <a:picLocks noGrp="1" noChangeAspect="1"/>
          </p:cNvPicPr>
          <p:nvPr isPhoto="1"/>
        </p:nvPicPr>
        <p:blipFill>
          <a:blip r:embed="rId2" cstate="screen">
            <a:lum/>
            <a:extLst>
              <a:ext uri="{28A0092B-C50C-407E-A947-70E740481C1C}">
                <a14:useLocalDpi xmlns:a14="http://schemas.microsoft.com/office/drawing/2010/main"/>
              </a:ext>
            </a:extLst>
          </a:blip>
          <a:stretch>
            <a:fillRect/>
          </a:stretch>
        </p:blipFill>
        <p:spPr>
          <a:xfrm>
            <a:off x="250077" y="1342936"/>
            <a:ext cx="6894994" cy="4320000"/>
          </a:xfrm>
          <a:prstGeom prst="rect">
            <a:avLst/>
          </a:prstGeom>
        </p:spPr>
      </p:pic>
      <p:sp>
        <p:nvSpPr>
          <p:cNvPr id="8" name="矩形 7">
            <a:extLst>
              <a:ext uri="{FF2B5EF4-FFF2-40B4-BE49-F238E27FC236}">
                <a16:creationId xmlns:a16="http://schemas.microsoft.com/office/drawing/2014/main" id="{3BD96FBF-38C0-48D9-ACD0-8A493106EEE4}"/>
              </a:ext>
            </a:extLst>
          </p:cNvPr>
          <p:cNvSpPr/>
          <p:nvPr/>
        </p:nvSpPr>
        <p:spPr>
          <a:xfrm>
            <a:off x="1" y="5981543"/>
            <a:ext cx="7308842"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3-13 </a:t>
            </a:r>
            <a:r>
              <a:rPr lang="zh-CN" altLang="en-US" sz="1600" b="1" dirty="0">
                <a:solidFill>
                  <a:srgbClr val="0033CC"/>
                </a:solidFill>
                <a:latin typeface="Arial" panose="020B0604020202020204" pitchFamily="34" charset="0"/>
                <a:ea typeface="微软雅黑" panose="020B0503020204020204" pitchFamily="34" charset="-122"/>
              </a:rPr>
              <a:t>功能性膜蛋白复合体的形成机制</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通过膜蛋白跨膜结构域相互之间的作用（</a:t>
            </a:r>
            <a:r>
              <a:rPr lang="en-US" altLang="zh-CN" sz="1400" dirty="0">
                <a:solidFill>
                  <a:prstClr val="black"/>
                </a:solidFill>
                <a:latin typeface="Arial" panose="020B0604020202020204" pitchFamily="34" charset="0"/>
                <a:ea typeface="微软雅黑" panose="020B0503020204020204" pitchFamily="34" charset="-122"/>
              </a:rPr>
              <a:t>A</a:t>
            </a:r>
            <a:r>
              <a:rPr lang="zh-CN" altLang="en-US" sz="1400" dirty="0">
                <a:solidFill>
                  <a:prstClr val="black"/>
                </a:solidFill>
                <a:latin typeface="Arial" panose="020B0604020202020204" pitchFamily="34" charset="0"/>
                <a:ea typeface="微软雅黑" panose="020B0503020204020204" pitchFamily="34" charset="-122"/>
              </a:rPr>
              <a:t>），形成了具有生物学功能的膜蛋白复合体（</a:t>
            </a:r>
            <a:r>
              <a:rPr lang="en-US" altLang="zh-CN" sz="1400" dirty="0">
                <a:solidFill>
                  <a:prstClr val="black"/>
                </a:solidFill>
                <a:latin typeface="Arial" panose="020B0604020202020204" pitchFamily="34" charset="0"/>
                <a:ea typeface="微软雅黑" panose="020B0503020204020204" pitchFamily="34" charset="-122"/>
              </a:rPr>
              <a:t>B</a:t>
            </a:r>
            <a:r>
              <a:rPr lang="zh-CN" altLang="en-US" sz="1400" dirty="0">
                <a:solidFill>
                  <a:prstClr val="black"/>
                </a:solidFill>
                <a:latin typeface="Arial" panose="020B0604020202020204" pitchFamily="34" charset="0"/>
                <a:ea typeface="微软雅黑" panose="020B0503020204020204" pitchFamily="34" charset="-122"/>
              </a:rPr>
              <a:t>）</a:t>
            </a:r>
          </a:p>
        </p:txBody>
      </p:sp>
      <p:pic>
        <p:nvPicPr>
          <p:cNvPr id="11" name="图片 10" descr="3-14">
            <a:extLst>
              <a:ext uri="{FF2B5EF4-FFF2-40B4-BE49-F238E27FC236}">
                <a16:creationId xmlns:a16="http://schemas.microsoft.com/office/drawing/2014/main" id="{90493691-E99A-47C5-A7EE-CC6AA690F06A}"/>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7413798" y="910506"/>
            <a:ext cx="4528125" cy="4140000"/>
          </a:xfrm>
          <a:prstGeom prst="rect">
            <a:avLst/>
          </a:prstGeom>
        </p:spPr>
      </p:pic>
      <p:sp>
        <p:nvSpPr>
          <p:cNvPr id="12" name="矩形 11">
            <a:extLst>
              <a:ext uri="{FF2B5EF4-FFF2-40B4-BE49-F238E27FC236}">
                <a16:creationId xmlns:a16="http://schemas.microsoft.com/office/drawing/2014/main" id="{B237F2E6-1F54-498A-9D2C-B4DDF4E9604D}"/>
              </a:ext>
            </a:extLst>
          </p:cNvPr>
          <p:cNvSpPr/>
          <p:nvPr/>
        </p:nvSpPr>
        <p:spPr>
          <a:xfrm>
            <a:off x="7413798" y="5058213"/>
            <a:ext cx="4528125" cy="159659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3-14 </a:t>
            </a:r>
            <a:r>
              <a:rPr lang="zh-CN" altLang="en-US" sz="1600" b="1" dirty="0">
                <a:solidFill>
                  <a:srgbClr val="0033CC"/>
                </a:solidFill>
                <a:latin typeface="Arial" panose="020B0604020202020204" pitchFamily="34" charset="0"/>
                <a:ea typeface="微软雅黑" panose="020B0503020204020204" pitchFamily="34" charset="-122"/>
              </a:rPr>
              <a:t>大肠杆菌转运甘油的水孔蛋白</a:t>
            </a:r>
            <a:r>
              <a:rPr lang="en-US" altLang="zh-CN" sz="1600" b="1" dirty="0" err="1">
                <a:solidFill>
                  <a:srgbClr val="0033CC"/>
                </a:solidFill>
                <a:latin typeface="Arial" panose="020B0604020202020204" pitchFamily="34" charset="0"/>
                <a:ea typeface="微软雅黑" panose="020B0503020204020204" pitchFamily="34" charset="-122"/>
              </a:rPr>
              <a:t>Glpf</a:t>
            </a:r>
            <a:r>
              <a:rPr lang="en-US" altLang="zh-CN" sz="1600" b="1" dirty="0">
                <a:solidFill>
                  <a:srgbClr val="0033CC"/>
                </a:solidFill>
                <a:latin typeface="Arial" panose="020B0604020202020204" pitchFamily="34" charset="0"/>
                <a:ea typeface="微软雅黑" panose="020B0503020204020204" pitchFamily="34" charset="-122"/>
              </a:rPr>
              <a:t> </a:t>
            </a:r>
            <a:r>
              <a:rPr lang="zh-CN" altLang="en-US" sz="1600" b="1" dirty="0">
                <a:solidFill>
                  <a:srgbClr val="0033CC"/>
                </a:solidFill>
                <a:latin typeface="Arial" panose="020B0604020202020204" pitchFamily="34" charset="0"/>
                <a:ea typeface="微软雅黑" panose="020B0503020204020204" pitchFamily="34" charset="-122"/>
              </a:rPr>
              <a:t>的三维结构图像</a:t>
            </a:r>
            <a:endParaRPr lang="en-US" altLang="zh-CN" sz="1600" b="1" dirty="0">
              <a:solidFill>
                <a:srgbClr val="0033CC"/>
              </a:solidFill>
              <a:latin typeface="Arial" panose="020B0604020202020204" pitchFamily="34" charset="0"/>
              <a:ea typeface="微软雅黑" panose="020B0503020204020204" pitchFamily="34" charset="-122"/>
            </a:endParaRP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水孔蛋白（</a:t>
            </a:r>
            <a:r>
              <a:rPr lang="en-US" altLang="zh-CN" sz="1400" dirty="0">
                <a:solidFill>
                  <a:prstClr val="black"/>
                </a:solidFill>
                <a:latin typeface="Arial" panose="020B0604020202020204" pitchFamily="34" charset="0"/>
                <a:ea typeface="微软雅黑" panose="020B0503020204020204" pitchFamily="34" charset="-122"/>
              </a:rPr>
              <a:t>aquaporin</a:t>
            </a:r>
            <a:r>
              <a:rPr lang="zh-CN" altLang="en-US" sz="1400" dirty="0">
                <a:solidFill>
                  <a:prstClr val="black"/>
                </a:solidFill>
                <a:latin typeface="Arial" panose="020B0604020202020204" pitchFamily="34" charset="0"/>
                <a:ea typeface="微软雅黑" panose="020B0503020204020204" pitchFamily="34" charset="-122"/>
              </a:rPr>
              <a:t>）是一类具有</a:t>
            </a:r>
            <a:r>
              <a:rPr lang="en-US" altLang="zh-CN" sz="1400" dirty="0">
                <a:solidFill>
                  <a:prstClr val="black"/>
                </a:solidFill>
                <a:latin typeface="Arial" panose="020B0604020202020204" pitchFamily="34" charset="0"/>
                <a:ea typeface="微软雅黑" panose="020B0503020204020204" pitchFamily="34" charset="-122"/>
              </a:rPr>
              <a:t>6 </a:t>
            </a:r>
            <a:r>
              <a:rPr lang="zh-CN" altLang="en-US" sz="1400" dirty="0">
                <a:solidFill>
                  <a:prstClr val="black"/>
                </a:solidFill>
                <a:latin typeface="Arial" panose="020B0604020202020204" pitchFamily="34" charset="0"/>
                <a:ea typeface="微软雅黑" panose="020B0503020204020204" pitchFamily="34" charset="-122"/>
              </a:rPr>
              <a:t>个</a:t>
            </a:r>
            <a:r>
              <a:rPr lang="en-US" altLang="zh-CN" sz="1400" dirty="0">
                <a:solidFill>
                  <a:prstClr val="black"/>
                </a:solidFill>
                <a:latin typeface="Arial" panose="020B0604020202020204" pitchFamily="34" charset="0"/>
                <a:ea typeface="微软雅黑" panose="020B0503020204020204" pitchFamily="34" charset="-122"/>
              </a:rPr>
              <a:t>α </a:t>
            </a:r>
            <a:r>
              <a:rPr lang="zh-CN" altLang="en-US" sz="1400" dirty="0">
                <a:solidFill>
                  <a:prstClr val="black"/>
                </a:solidFill>
                <a:latin typeface="Arial" panose="020B0604020202020204" pitchFamily="34" charset="0"/>
                <a:ea typeface="微软雅黑" panose="020B0503020204020204" pitchFamily="34" charset="-122"/>
              </a:rPr>
              <a:t>螺旋区的蛋白质家族，通常形成四聚体的膜蛋白以行使其转运水或甘油等分的功能。</a:t>
            </a:r>
            <a:r>
              <a:rPr lang="en-US" altLang="zh-CN" sz="1400" dirty="0" err="1">
                <a:solidFill>
                  <a:prstClr val="black"/>
                </a:solidFill>
                <a:latin typeface="Arial" panose="020B0604020202020204" pitchFamily="34" charset="0"/>
                <a:ea typeface="微软雅黑" panose="020B0503020204020204" pitchFamily="34" charset="-122"/>
              </a:rPr>
              <a:t>Glpf</a:t>
            </a:r>
            <a:r>
              <a:rPr lang="en-US" altLang="zh-CN" sz="1400" dirty="0">
                <a:solidFill>
                  <a:prstClr val="black"/>
                </a:solidFill>
                <a:latin typeface="Arial" panose="020B0604020202020204" pitchFamily="34" charset="0"/>
                <a:ea typeface="微软雅黑" panose="020B0503020204020204" pitchFamily="34" charset="-122"/>
              </a:rPr>
              <a:t> </a:t>
            </a:r>
            <a:r>
              <a:rPr lang="zh-CN" altLang="en-US" sz="1400" dirty="0">
                <a:solidFill>
                  <a:prstClr val="black"/>
                </a:solidFill>
                <a:latin typeface="Arial" panose="020B0604020202020204" pitchFamily="34" charset="0"/>
                <a:ea typeface="微软雅黑" panose="020B0503020204020204" pitchFamily="34" charset="-122"/>
              </a:rPr>
              <a:t>是其中一种转运甘油的水孔蛋白</a:t>
            </a:r>
          </a:p>
        </p:txBody>
      </p:sp>
    </p:spTree>
    <p:extLst>
      <p:ext uri="{BB962C8B-B14F-4D97-AF65-F5344CB8AC3E}">
        <p14:creationId xmlns:p14="http://schemas.microsoft.com/office/powerpoint/2010/main" val="3770404455"/>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DD7E30FD-FF1F-4AD8-B907-509464BC54FE}"/>
              </a:ext>
            </a:extLst>
          </p:cNvPr>
          <p:cNvSpPr>
            <a:spLocks noGrp="1"/>
          </p:cNvSpPr>
          <p:nvPr>
            <p:ph type="title"/>
          </p:nvPr>
        </p:nvSpPr>
        <p:spPr/>
        <p:txBody>
          <a:bodyPr/>
          <a:lstStyle/>
          <a:p>
            <a:r>
              <a:rPr lang="zh-CN" altLang="en-US" sz="3200"/>
              <a:t>膜蛋白及其与膜脂关系的三维结构分析</a:t>
            </a:r>
          </a:p>
        </p:txBody>
      </p:sp>
      <p:sp>
        <p:nvSpPr>
          <p:cNvPr id="38915" name="内容占位符 2">
            <a:extLst>
              <a:ext uri="{FF2B5EF4-FFF2-40B4-BE49-F238E27FC236}">
                <a16:creationId xmlns:a16="http://schemas.microsoft.com/office/drawing/2014/main" id="{3B985EBD-9213-49C5-8E7C-FE647EFC78F0}"/>
              </a:ext>
            </a:extLst>
          </p:cNvPr>
          <p:cNvSpPr>
            <a:spLocks noGrp="1"/>
          </p:cNvSpPr>
          <p:nvPr>
            <p:ph idx="1"/>
          </p:nvPr>
        </p:nvSpPr>
        <p:spPr/>
        <p:txBody>
          <a:bodyPr>
            <a:normAutofit/>
          </a:bodyPr>
          <a:lstStyle/>
          <a:p>
            <a:pPr>
              <a:lnSpc>
                <a:spcPct val="150000"/>
              </a:lnSpc>
            </a:pPr>
            <a:r>
              <a:rPr lang="zh-CN" altLang="en-US" sz="2000" dirty="0"/>
              <a:t>跨膜蛋白既有疏水区域</a:t>
            </a:r>
            <a:r>
              <a:rPr lang="en-US" altLang="zh-CN" sz="2000" dirty="0"/>
              <a:t>(</a:t>
            </a:r>
            <a:r>
              <a:rPr lang="zh-CN" altLang="en-US" sz="2000" dirty="0"/>
              <a:t>跨膜区</a:t>
            </a:r>
            <a:r>
              <a:rPr lang="en-US" altLang="zh-CN" sz="2000" dirty="0"/>
              <a:t>)</a:t>
            </a:r>
            <a:r>
              <a:rPr lang="zh-CN" altLang="en-US" sz="2000" dirty="0"/>
              <a:t>，也有亲水区域（膜表面区），其三维结构分析主要是应用</a:t>
            </a:r>
            <a:r>
              <a:rPr lang="zh-CN" altLang="en-US" sz="2000" b="1" dirty="0">
                <a:solidFill>
                  <a:srgbClr val="0033CC"/>
                </a:solidFill>
              </a:rPr>
              <a:t>低温电镜技术</a:t>
            </a:r>
            <a:r>
              <a:rPr lang="zh-CN" altLang="en-US" sz="2000" dirty="0"/>
              <a:t>和</a:t>
            </a:r>
            <a:r>
              <a:rPr lang="en-US" altLang="zh-CN" sz="2000" b="1" dirty="0">
                <a:solidFill>
                  <a:srgbClr val="0033CC"/>
                </a:solidFill>
              </a:rPr>
              <a:t>X</a:t>
            </a:r>
            <a:r>
              <a:rPr lang="zh-CN" altLang="en-US" sz="2000" b="1" dirty="0">
                <a:solidFill>
                  <a:srgbClr val="0033CC"/>
                </a:solidFill>
              </a:rPr>
              <a:t>射线晶体衍射技术</a:t>
            </a:r>
          </a:p>
        </p:txBody>
      </p:sp>
      <p:sp>
        <p:nvSpPr>
          <p:cNvPr id="10" name="矩形 9">
            <a:extLst>
              <a:ext uri="{FF2B5EF4-FFF2-40B4-BE49-F238E27FC236}">
                <a16:creationId xmlns:a16="http://schemas.microsoft.com/office/drawing/2014/main" id="{7A8462B3-C1D0-421C-A0CA-F0C327898313}"/>
              </a:ext>
            </a:extLst>
          </p:cNvPr>
          <p:cNvSpPr/>
          <p:nvPr/>
        </p:nvSpPr>
        <p:spPr>
          <a:xfrm>
            <a:off x="1248343" y="6413166"/>
            <a:ext cx="9695314"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3-15 </a:t>
            </a:r>
            <a:r>
              <a:rPr lang="zh-CN" altLang="en-US" sz="1600" b="1" dirty="0">
                <a:solidFill>
                  <a:srgbClr val="0033CC"/>
                </a:solidFill>
                <a:latin typeface="Arial" panose="020B0604020202020204" pitchFamily="34" charset="0"/>
                <a:ea typeface="微软雅黑" panose="020B0503020204020204" pitchFamily="34" charset="-122"/>
              </a:rPr>
              <a:t>通过对冷冻电镜的图像分析和数据处理获得的膜蛋白</a:t>
            </a:r>
            <a:r>
              <a:rPr lang="en-US" altLang="zh-CN" sz="1600" b="1" dirty="0">
                <a:solidFill>
                  <a:srgbClr val="0033CC"/>
                </a:solidFill>
                <a:latin typeface="Arial" panose="020B0604020202020204" pitchFamily="34" charset="0"/>
                <a:ea typeface="微软雅黑" panose="020B0503020204020204" pitchFamily="34" charset="-122"/>
              </a:rPr>
              <a:t>γ- </a:t>
            </a:r>
            <a:r>
              <a:rPr lang="zh-CN" altLang="en-US" sz="1600" b="1" dirty="0">
                <a:solidFill>
                  <a:srgbClr val="0033CC"/>
                </a:solidFill>
                <a:latin typeface="Arial" panose="020B0604020202020204" pitchFamily="34" charset="0"/>
                <a:ea typeface="微软雅黑" panose="020B0503020204020204" pitchFamily="34" charset="-122"/>
              </a:rPr>
              <a:t>分泌酶复合物的三维结构（分辨率</a:t>
            </a:r>
            <a:r>
              <a:rPr lang="en-US" altLang="zh-CN" sz="1600" b="1" dirty="0">
                <a:solidFill>
                  <a:srgbClr val="0033CC"/>
                </a:solidFill>
                <a:latin typeface="Arial" panose="020B0604020202020204" pitchFamily="34" charset="0"/>
                <a:ea typeface="微软雅黑" panose="020B0503020204020204" pitchFamily="34" charset="-122"/>
              </a:rPr>
              <a:t>0.45 nm</a:t>
            </a:r>
            <a:r>
              <a:rPr lang="zh-CN" altLang="en-US" sz="1600" b="1" dirty="0">
                <a:solidFill>
                  <a:srgbClr val="0033CC"/>
                </a:solidFill>
                <a:latin typeface="Arial" panose="020B0604020202020204" pitchFamily="34" charset="0"/>
                <a:ea typeface="微软雅黑" panose="020B0503020204020204" pitchFamily="34" charset="-122"/>
              </a:rPr>
              <a:t>）</a:t>
            </a:r>
          </a:p>
        </p:txBody>
      </p:sp>
      <p:pic>
        <p:nvPicPr>
          <p:cNvPr id="3" name="图片 2">
            <a:extLst>
              <a:ext uri="{FF2B5EF4-FFF2-40B4-BE49-F238E27FC236}">
                <a16:creationId xmlns:a16="http://schemas.microsoft.com/office/drawing/2014/main" id="{073A39B6-48AD-42CE-9685-EB320EC9CA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2066" y="2316646"/>
            <a:ext cx="6467869" cy="4096520"/>
          </a:xfrm>
          <a:prstGeom prst="rect">
            <a:avLst/>
          </a:prstGeom>
        </p:spPr>
      </p:pic>
    </p:spTree>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BDE2CDF-E215-4882-A52F-89B6FD70163D}"/>
              </a:ext>
            </a:extLst>
          </p:cNvPr>
          <p:cNvSpPr>
            <a:spLocks noGrp="1"/>
          </p:cNvSpPr>
          <p:nvPr>
            <p:ph type="title"/>
          </p:nvPr>
        </p:nvSpPr>
        <p:spPr/>
        <p:txBody>
          <a:bodyPr/>
          <a:lstStyle/>
          <a:p>
            <a:r>
              <a:rPr lang="zh-CN" altLang="en-US" dirty="0"/>
              <a:t>（三）去垢剂（</a:t>
            </a:r>
            <a:r>
              <a:rPr lang="en-US" altLang="zh-CN" dirty="0"/>
              <a:t>detergent</a:t>
            </a:r>
            <a:r>
              <a:rPr lang="zh-CN" altLang="en-US" dirty="0"/>
              <a:t>）</a:t>
            </a:r>
          </a:p>
        </p:txBody>
      </p:sp>
      <p:sp>
        <p:nvSpPr>
          <p:cNvPr id="39939" name="内容占位符 2">
            <a:extLst>
              <a:ext uri="{FF2B5EF4-FFF2-40B4-BE49-F238E27FC236}">
                <a16:creationId xmlns:a16="http://schemas.microsoft.com/office/drawing/2014/main" id="{BEEDDFB1-7A1E-4AEC-BF7C-37BCCFFF687A}"/>
              </a:ext>
            </a:extLst>
          </p:cNvPr>
          <p:cNvSpPr>
            <a:spLocks noGrp="1"/>
          </p:cNvSpPr>
          <p:nvPr>
            <p:ph idx="1"/>
          </p:nvPr>
        </p:nvSpPr>
        <p:spPr/>
        <p:txBody>
          <a:bodyPr>
            <a:normAutofit/>
          </a:bodyPr>
          <a:lstStyle/>
          <a:p>
            <a:pPr>
              <a:lnSpc>
                <a:spcPts val="4000"/>
              </a:lnSpc>
              <a:spcAft>
                <a:spcPts val="600"/>
              </a:spcAft>
            </a:pPr>
            <a:r>
              <a:rPr lang="zh-CN" altLang="en-US" sz="2000" dirty="0"/>
              <a:t>一端亲水、一端疏水的</a:t>
            </a:r>
            <a:r>
              <a:rPr lang="zh-CN" altLang="en-US" sz="2000" b="1" dirty="0">
                <a:solidFill>
                  <a:srgbClr val="0033CC"/>
                </a:solidFill>
              </a:rPr>
              <a:t>两性小分子</a:t>
            </a:r>
            <a:r>
              <a:rPr lang="zh-CN" altLang="en-US" sz="2000" dirty="0"/>
              <a:t>，是分离与研究膜蛋白的常用试剂</a:t>
            </a:r>
            <a:endParaRPr lang="en-US" altLang="zh-CN" sz="2000" dirty="0"/>
          </a:p>
          <a:p>
            <a:pPr>
              <a:lnSpc>
                <a:spcPts val="4000"/>
              </a:lnSpc>
              <a:spcAft>
                <a:spcPts val="600"/>
              </a:spcAft>
            </a:pPr>
            <a:r>
              <a:rPr lang="zh-CN" altLang="en-US" sz="2000" dirty="0"/>
              <a:t>插入膜脂与膜脂或膜蛋白的跨膜结构域等疏水部位结合，形成可溶性的微粒</a:t>
            </a:r>
          </a:p>
        </p:txBody>
      </p:sp>
      <p:pic>
        <p:nvPicPr>
          <p:cNvPr id="39940" name="Picture 2" descr="D:\编书\细胞生物学教材编写\第4版学习指南\Chapter 4 Fig\imagepage14.JPG">
            <a:extLst>
              <a:ext uri="{FF2B5EF4-FFF2-40B4-BE49-F238E27FC236}">
                <a16:creationId xmlns:a16="http://schemas.microsoft.com/office/drawing/2014/main" id="{730D7968-493C-4735-B84A-96BF14A2020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9566" y="2867714"/>
            <a:ext cx="6901522"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3-16">
            <a:extLst>
              <a:ext uri="{FF2B5EF4-FFF2-40B4-BE49-F238E27FC236}">
                <a16:creationId xmlns:a16="http://schemas.microsoft.com/office/drawing/2014/main" id="{3960A0DE-F7BB-4B58-8D84-97C70499DB2B}"/>
              </a:ext>
            </a:extLst>
          </p:cNvPr>
          <p:cNvPicPr>
            <a:picLocks noGrp="1" noChangeAspect="1"/>
          </p:cNvPicPr>
          <p:nvPr isPhoto="1"/>
        </p:nvPicPr>
        <p:blipFill rotWithShape="1">
          <a:blip r:embed="rId4" cstate="screen">
            <a:lum/>
            <a:extLst>
              <a:ext uri="{28A0092B-C50C-407E-A947-70E740481C1C}">
                <a14:useLocalDpi xmlns:a14="http://schemas.microsoft.com/office/drawing/2010/main"/>
              </a:ext>
            </a:extLst>
          </a:blip>
          <a:srcRect/>
          <a:stretch/>
        </p:blipFill>
        <p:spPr>
          <a:xfrm>
            <a:off x="7725888" y="2867714"/>
            <a:ext cx="3288350" cy="3240000"/>
          </a:xfrm>
          <a:prstGeom prst="rect">
            <a:avLst/>
          </a:prstGeom>
        </p:spPr>
      </p:pic>
      <p:sp>
        <p:nvSpPr>
          <p:cNvPr id="7" name="矩形 6">
            <a:extLst>
              <a:ext uri="{FF2B5EF4-FFF2-40B4-BE49-F238E27FC236}">
                <a16:creationId xmlns:a16="http://schemas.microsoft.com/office/drawing/2014/main" id="{1E2F8C3B-623B-4789-A757-E0213EE98EB9}"/>
              </a:ext>
            </a:extLst>
          </p:cNvPr>
          <p:cNvSpPr/>
          <p:nvPr/>
        </p:nvSpPr>
        <p:spPr>
          <a:xfrm>
            <a:off x="2544766" y="6403718"/>
            <a:ext cx="7102469"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3-16 </a:t>
            </a:r>
            <a:r>
              <a:rPr lang="zh-CN" altLang="en-US" sz="1600" b="1" dirty="0">
                <a:solidFill>
                  <a:srgbClr val="0033CC"/>
                </a:solidFill>
                <a:latin typeface="Arial" panose="020B0604020202020204" pitchFamily="34" charset="0"/>
                <a:ea typeface="微软雅黑" panose="020B0503020204020204" pitchFamily="34" charset="-122"/>
              </a:rPr>
              <a:t>利用去垢剂萃取和研究膜蛋白</a:t>
            </a:r>
            <a:endParaRPr lang="zh-CN" altLang="en-US" sz="1600" dirty="0">
              <a:solidFill>
                <a:prstClr val="black"/>
              </a:solidFill>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000" b="1" dirty="0">
                <a:solidFill>
                  <a:schemeClr val="bg1"/>
                </a:solidFill>
                <a:latin typeface="微软雅黑" panose="020B0503020204020204" pitchFamily="34" charset="-122"/>
                <a:ea typeface="微软雅黑" panose="020B0503020204020204" pitchFamily="34" charset="-122"/>
              </a:rPr>
              <a:t>第一节</a:t>
            </a:r>
          </a:p>
        </p:txBody>
      </p:sp>
      <p:sp>
        <p:nvSpPr>
          <p:cNvPr id="5" name="TextBox 23"/>
          <p:cNvSpPr txBox="1"/>
          <p:nvPr/>
        </p:nvSpPr>
        <p:spPr>
          <a:xfrm>
            <a:off x="5121256" y="2436284"/>
            <a:ext cx="2781531"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细胞质膜的结构模型</a:t>
            </a:r>
          </a:p>
        </p:txBody>
      </p:sp>
      <p:sp>
        <p:nvSpPr>
          <p:cNvPr id="6" name="TextBox 24"/>
          <p:cNvSpPr txBox="1"/>
          <p:nvPr/>
        </p:nvSpPr>
        <p:spPr>
          <a:xfrm>
            <a:off x="5121256" y="3215337"/>
            <a:ext cx="986167"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dirty="0">
                <a:latin typeface="微软雅黑" pitchFamily="34" charset="-122"/>
                <a:ea typeface="微软雅黑" pitchFamily="34" charset="-122"/>
              </a:rPr>
              <a:t>膜脂</a:t>
            </a:r>
          </a:p>
        </p:txBody>
      </p:sp>
      <p:sp>
        <p:nvSpPr>
          <p:cNvPr id="7" name="TextBox 25"/>
          <p:cNvSpPr txBox="1"/>
          <p:nvPr/>
        </p:nvSpPr>
        <p:spPr>
          <a:xfrm>
            <a:off x="5121256" y="3994390"/>
            <a:ext cx="1242648" cy="400110"/>
          </a:xfrm>
          <a:prstGeom prst="rect">
            <a:avLst/>
          </a:prstGeom>
          <a:noFill/>
        </p:spPr>
        <p:txBody>
          <a:bodyPr wrap="none" lIns="91440" tIns="45720" rIns="91440" bIns="45720">
            <a:spAutoFit/>
          </a:bodyPr>
          <a:lstStyle/>
          <a:p>
            <a:pPr marL="285744" indent="-285744">
              <a:buFont typeface="Wingdings" pitchFamily="2" charset="2"/>
              <a:buChar char="p"/>
              <a:defRPr/>
            </a:pPr>
            <a:r>
              <a:rPr lang="zh-CN" altLang="en-US" sz="2000" b="1">
                <a:latin typeface="微软雅黑" pitchFamily="34" charset="-122"/>
                <a:ea typeface="微软雅黑" pitchFamily="34" charset="-122"/>
              </a:rPr>
              <a:t>膜蛋白</a:t>
            </a:r>
            <a:endParaRPr lang="zh-CN" altLang="en-US" sz="2000" b="1" dirty="0">
              <a:latin typeface="微软雅黑" pitchFamily="34" charset="-122"/>
              <a:ea typeface="微软雅黑" pitchFamily="34" charset="-122"/>
            </a:endParaRPr>
          </a:p>
        </p:txBody>
      </p:sp>
      <p:sp>
        <p:nvSpPr>
          <p:cNvPr id="9" name="文本框 8"/>
          <p:cNvSpPr txBox="1"/>
          <p:nvPr/>
        </p:nvSpPr>
        <p:spPr bwMode="auto">
          <a:xfrm>
            <a:off x="5121256" y="1575185"/>
            <a:ext cx="6184053" cy="584775"/>
          </a:xfrm>
          <a:prstGeom prst="rect">
            <a:avLst/>
          </a:prstGeom>
          <a:noFill/>
        </p:spPr>
        <p:txBody>
          <a:bodyPr wrap="square" lIns="91440" tIns="45720" rIns="91440" bIns="45720">
            <a:spAutoFit/>
          </a:bodyPr>
          <a:lstStyle/>
          <a:p>
            <a:pPr>
              <a:defRPr/>
            </a:pPr>
            <a:r>
              <a:rPr lang="zh-CN" altLang="en-US" sz="3200" b="1" dirty="0">
                <a:solidFill>
                  <a:srgbClr val="003366"/>
                </a:solidFill>
                <a:latin typeface="微软雅黑" panose="020B0503020204020204" pitchFamily="34" charset="-122"/>
                <a:ea typeface="微软雅黑" panose="020B0503020204020204" pitchFamily="34" charset="-122"/>
              </a:rPr>
              <a:t>细胞质膜的结构模型与基本成分</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solidFill>
                <a:schemeClr val="tx1"/>
              </a:solidFill>
            </a:endParaRPr>
          </a:p>
        </p:txBody>
      </p:sp>
    </p:spTree>
    <p:extLst>
      <p:ext uri="{BB962C8B-B14F-4D97-AF65-F5344CB8AC3E}">
        <p14:creationId xmlns:p14="http://schemas.microsoft.com/office/powerpoint/2010/main" val="182548537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内容占位符 2">
            <a:extLst>
              <a:ext uri="{FF2B5EF4-FFF2-40B4-BE49-F238E27FC236}">
                <a16:creationId xmlns:a16="http://schemas.microsoft.com/office/drawing/2014/main" id="{78AC45EF-9C23-4181-A5FD-5DFA81841AED}"/>
              </a:ext>
            </a:extLst>
          </p:cNvPr>
          <p:cNvSpPr>
            <a:spLocks noGrp="1"/>
          </p:cNvSpPr>
          <p:nvPr>
            <p:ph idx="1"/>
          </p:nvPr>
        </p:nvSpPr>
        <p:spPr/>
        <p:txBody>
          <a:bodyPr>
            <a:normAutofit/>
          </a:bodyPr>
          <a:lstStyle/>
          <a:p>
            <a:pPr>
              <a:lnSpc>
                <a:spcPts val="3200"/>
              </a:lnSpc>
              <a:spcAft>
                <a:spcPts val="600"/>
              </a:spcAft>
            </a:pPr>
            <a:r>
              <a:rPr lang="zh-CN" altLang="en-US" sz="2000" b="1" dirty="0">
                <a:solidFill>
                  <a:srgbClr val="0033CC"/>
                </a:solidFill>
              </a:rPr>
              <a:t>离子型去垢剂：</a:t>
            </a:r>
            <a:r>
              <a:rPr lang="zh-CN" altLang="en-US" sz="2000" dirty="0"/>
              <a:t>如</a:t>
            </a:r>
            <a:r>
              <a:rPr lang="en-US" altLang="zh-CN" sz="2000" dirty="0"/>
              <a:t>SDS</a:t>
            </a:r>
            <a:r>
              <a:rPr lang="zh-CN" altLang="en-US" sz="2000" dirty="0"/>
              <a:t>，可破坏蛋白质中离子键和氢键等非共价键，甚至改变蛋白质亲水部分的构象</a:t>
            </a:r>
            <a:endParaRPr lang="en-US" altLang="zh-CN" sz="2000" dirty="0"/>
          </a:p>
          <a:p>
            <a:pPr>
              <a:lnSpc>
                <a:spcPts val="3200"/>
              </a:lnSpc>
              <a:spcAft>
                <a:spcPts val="600"/>
              </a:spcAft>
            </a:pPr>
            <a:r>
              <a:rPr lang="zh-CN" altLang="en-US" sz="2000" b="1" dirty="0">
                <a:solidFill>
                  <a:srgbClr val="0033CC"/>
                </a:solidFill>
              </a:rPr>
              <a:t>非离子去垢剂：</a:t>
            </a:r>
            <a:r>
              <a:rPr lang="zh-CN" altLang="en-US" sz="2000" dirty="0"/>
              <a:t>如</a:t>
            </a:r>
            <a:r>
              <a:rPr lang="en-US" altLang="zh-CN" sz="2000" dirty="0"/>
              <a:t>Triton X-100</a:t>
            </a:r>
            <a:r>
              <a:rPr lang="zh-CN" altLang="en-US" sz="2000" dirty="0"/>
              <a:t>，对蛋白质作用比较温和，用于膜蛋白的分离与纯化</a:t>
            </a:r>
          </a:p>
        </p:txBody>
      </p:sp>
      <p:pic>
        <p:nvPicPr>
          <p:cNvPr id="40964" name="Picture 2" descr="figure 10-22">
            <a:extLst>
              <a:ext uri="{FF2B5EF4-FFF2-40B4-BE49-F238E27FC236}">
                <a16:creationId xmlns:a16="http://schemas.microsoft.com/office/drawing/2014/main" id="{0311E02E-F6D9-4F94-9F28-0BD1F6F326A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186113" y="3214688"/>
            <a:ext cx="5819775" cy="3598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CAFAAD70-13A1-4D7C-A857-6A450FACFC32}"/>
              </a:ext>
            </a:extLst>
          </p:cNvPr>
          <p:cNvSpPr>
            <a:spLocks noGrp="1"/>
          </p:cNvSpPr>
          <p:nvPr>
            <p:ph type="title"/>
          </p:nvPr>
        </p:nvSpPr>
        <p:spPr/>
        <p:txBody>
          <a:bodyPr/>
          <a:lstStyle/>
          <a:p>
            <a:r>
              <a:rPr lang="zh-CN" altLang="en-US" dirty="0"/>
              <a:t>（三）去垢剂（</a:t>
            </a:r>
            <a:r>
              <a:rPr lang="en-US" altLang="zh-CN" dirty="0"/>
              <a:t>detergent</a:t>
            </a:r>
            <a:r>
              <a:rPr lang="zh-CN" altLang="en-US" dirty="0"/>
              <a:t>）</a:t>
            </a:r>
          </a:p>
        </p:txBody>
      </p:sp>
    </p:spTree>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1" y="1801284"/>
            <a:ext cx="4305300" cy="1583267"/>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9459" name="文本框 2"/>
          <p:cNvSpPr txBox="1">
            <a:spLocks noChangeArrowheads="1"/>
          </p:cNvSpPr>
          <p:nvPr/>
        </p:nvSpPr>
        <p:spPr bwMode="auto">
          <a:xfrm>
            <a:off x="1803401" y="2218267"/>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第二节</a:t>
            </a:r>
          </a:p>
        </p:txBody>
      </p:sp>
      <p:sp>
        <p:nvSpPr>
          <p:cNvPr id="5" name="TextBox 23"/>
          <p:cNvSpPr txBox="1"/>
          <p:nvPr/>
        </p:nvSpPr>
        <p:spPr>
          <a:xfrm>
            <a:off x="5121256" y="2436284"/>
            <a:ext cx="175560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膜的流动性</a:t>
            </a:r>
          </a:p>
        </p:txBody>
      </p:sp>
      <p:sp>
        <p:nvSpPr>
          <p:cNvPr id="6" name="TextBox 24"/>
          <p:cNvSpPr txBox="1"/>
          <p:nvPr/>
        </p:nvSpPr>
        <p:spPr>
          <a:xfrm>
            <a:off x="5121256" y="3215337"/>
            <a:ext cx="2012089"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膜的不对称性</a:t>
            </a:r>
          </a:p>
        </p:txBody>
      </p:sp>
      <p:sp>
        <p:nvSpPr>
          <p:cNvPr id="7" name="TextBox 25"/>
          <p:cNvSpPr txBox="1"/>
          <p:nvPr/>
        </p:nvSpPr>
        <p:spPr>
          <a:xfrm>
            <a:off x="5121256" y="3994390"/>
            <a:ext cx="303801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细胞质膜相关的膜骨架</a:t>
            </a:r>
          </a:p>
        </p:txBody>
      </p:sp>
      <p:sp>
        <p:nvSpPr>
          <p:cNvPr id="9" name="文本框 8"/>
          <p:cNvSpPr txBox="1"/>
          <p:nvPr/>
        </p:nvSpPr>
        <p:spPr bwMode="auto">
          <a:xfrm>
            <a:off x="5121256" y="1575185"/>
            <a:ext cx="5122333" cy="584775"/>
          </a:xfrm>
          <a:prstGeom prst="rect">
            <a:avLst/>
          </a:prstGeom>
          <a:noFill/>
        </p:spPr>
        <p:txBody>
          <a:bodyPr lIns="91440" tIns="45720" rIns="91440" bIns="45720">
            <a:spAutoFit/>
          </a:bodyPr>
          <a:lstStyle/>
          <a:p>
            <a:pPr lvl="0">
              <a:defRPr/>
            </a:pPr>
            <a:r>
              <a:rPr lang="zh-CN" altLang="en-US" sz="3200" b="1" dirty="0">
                <a:solidFill>
                  <a:srgbClr val="003366"/>
                </a:solidFill>
                <a:latin typeface="微软雅黑" panose="020B0503020204020204" pitchFamily="34" charset="-122"/>
                <a:ea typeface="微软雅黑" panose="020B0503020204020204" pitchFamily="34" charset="-122"/>
              </a:rPr>
              <a:t>细胞质膜的基本特征与功能</a:t>
            </a:r>
          </a:p>
        </p:txBody>
      </p:sp>
      <p:sp>
        <p:nvSpPr>
          <p:cNvPr id="11" name="矩形 10"/>
          <p:cNvSpPr/>
          <p:nvPr/>
        </p:nvSpPr>
        <p:spPr>
          <a:xfrm>
            <a:off x="4402667" y="1801284"/>
            <a:ext cx="408517" cy="15832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0" name="TextBox 25">
            <a:extLst>
              <a:ext uri="{FF2B5EF4-FFF2-40B4-BE49-F238E27FC236}">
                <a16:creationId xmlns:a16="http://schemas.microsoft.com/office/drawing/2014/main" id="{549DBCFA-8D31-4102-A84B-3884E7FDA4A8}"/>
              </a:ext>
            </a:extLst>
          </p:cNvPr>
          <p:cNvSpPr txBox="1"/>
          <p:nvPr/>
        </p:nvSpPr>
        <p:spPr>
          <a:xfrm>
            <a:off x="5121256" y="4773443"/>
            <a:ext cx="2781531" cy="400110"/>
          </a:xfrm>
          <a:prstGeom prst="rect">
            <a:avLst/>
          </a:prstGeom>
          <a:noFill/>
        </p:spPr>
        <p:txBody>
          <a:bodyPr wrap="none" lIns="91440" tIns="45720" rIns="91440" bIns="45720">
            <a:spAutoFit/>
          </a:bodyPr>
          <a:lstStyle/>
          <a:p>
            <a:pPr marL="285744" lvl="0" indent="-285744">
              <a:buFont typeface="Wingdings" pitchFamily="2" charset="2"/>
              <a:buChar char="p"/>
              <a:defRPr/>
            </a:pPr>
            <a:r>
              <a:rPr lang="zh-CN" altLang="en-US" sz="2000" b="1" dirty="0">
                <a:solidFill>
                  <a:prstClr val="black"/>
                </a:solidFill>
                <a:latin typeface="微软雅黑" pitchFamily="34" charset="-122"/>
                <a:ea typeface="微软雅黑" pitchFamily="34" charset="-122"/>
              </a:rPr>
              <a:t>细胞质膜的基本功能</a:t>
            </a:r>
          </a:p>
        </p:txBody>
      </p:sp>
    </p:spTree>
    <p:extLst>
      <p:ext uri="{BB962C8B-B14F-4D97-AF65-F5344CB8AC3E}">
        <p14:creationId xmlns:p14="http://schemas.microsoft.com/office/powerpoint/2010/main" val="95815826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 presetClass="entr" presetSubtype="1" fill="hold" grpId="0" nodeType="withEffect">
                                  <p:stCondLst>
                                    <p:cond delay="3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400" fill="hold"/>
                                        <p:tgtEl>
                                          <p:spTgt spid="11"/>
                                        </p:tgtEl>
                                        <p:attrNameLst>
                                          <p:attrName>ppt_x</p:attrName>
                                        </p:attrNameLst>
                                      </p:cBhvr>
                                      <p:tavLst>
                                        <p:tav tm="0">
                                          <p:val>
                                            <p:strVal val="#ppt_x"/>
                                          </p:val>
                                        </p:tav>
                                        <p:tav tm="100000">
                                          <p:val>
                                            <p:strVal val="#ppt_x"/>
                                          </p:val>
                                        </p:tav>
                                      </p:tavLst>
                                    </p:anim>
                                    <p:anim calcmode="lin" valueType="num">
                                      <p:cBhvr additive="base">
                                        <p:cTn id="11" dur="400" fill="hold"/>
                                        <p:tgtEl>
                                          <p:spTgt spid="11"/>
                                        </p:tgtEl>
                                        <p:attrNameLst>
                                          <p:attrName>ppt_y</p:attrName>
                                        </p:attrNameLst>
                                      </p:cBhvr>
                                      <p:tavLst>
                                        <p:tav tm="0">
                                          <p:val>
                                            <p:strVal val="0-#ppt_h/2"/>
                                          </p:val>
                                        </p:tav>
                                        <p:tav tm="100000">
                                          <p:val>
                                            <p:strVal val="#ppt_y"/>
                                          </p:val>
                                        </p:tav>
                                      </p:tavLst>
                                    </p:anim>
                                  </p:childTnLst>
                                </p:cTn>
                              </p:par>
                            </p:childTnLst>
                          </p:cTn>
                        </p:par>
                        <p:par>
                          <p:cTn id="12" fill="hold" nodeType="afterGroup">
                            <p:stCondLst>
                              <p:cond delay="700"/>
                            </p:stCondLst>
                            <p:childTnLst>
                              <p:par>
                                <p:cTn id="13" presetID="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2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9" grpId="0"/>
      <p:bldP spid="11"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a:extLst>
              <a:ext uri="{FF2B5EF4-FFF2-40B4-BE49-F238E27FC236}">
                <a16:creationId xmlns:a16="http://schemas.microsoft.com/office/drawing/2014/main" id="{F228513C-75E1-48AB-9234-6FF4ABE98637}"/>
              </a:ext>
            </a:extLst>
          </p:cNvPr>
          <p:cNvSpPr>
            <a:spLocks noGrp="1"/>
          </p:cNvSpPr>
          <p:nvPr>
            <p:ph type="title"/>
          </p:nvPr>
        </p:nvSpPr>
        <p:spPr/>
        <p:txBody>
          <a:bodyPr/>
          <a:lstStyle/>
          <a:p>
            <a:pPr algn="l" eaLnBrk="1" hangingPunct="1"/>
            <a:r>
              <a:rPr lang="zh-CN" altLang="en-US" dirty="0"/>
              <a:t>一、膜的流动性</a:t>
            </a:r>
          </a:p>
        </p:txBody>
      </p:sp>
      <p:sp>
        <p:nvSpPr>
          <p:cNvPr id="44035" name="内容占位符 2">
            <a:extLst>
              <a:ext uri="{FF2B5EF4-FFF2-40B4-BE49-F238E27FC236}">
                <a16:creationId xmlns:a16="http://schemas.microsoft.com/office/drawing/2014/main" id="{9900336A-D99D-4296-B4C5-F5BF77FA7CE1}"/>
              </a:ext>
            </a:extLst>
          </p:cNvPr>
          <p:cNvSpPr>
            <a:spLocks noGrp="1"/>
          </p:cNvSpPr>
          <p:nvPr>
            <p:ph idx="1"/>
          </p:nvPr>
        </p:nvSpPr>
        <p:spPr/>
        <p:txBody>
          <a:bodyPr>
            <a:normAutofit/>
          </a:bodyPr>
          <a:lstStyle/>
          <a:p>
            <a:pPr>
              <a:lnSpc>
                <a:spcPts val="4000"/>
              </a:lnSpc>
              <a:spcAft>
                <a:spcPts val="600"/>
              </a:spcAft>
            </a:pPr>
            <a:r>
              <a:rPr lang="zh-CN" altLang="en-US" sz="2400" dirty="0"/>
              <a:t>流动性是所有生物膜的基本特征，是细胞生命活动的必要条件</a:t>
            </a:r>
            <a:endParaRPr lang="en-US" altLang="zh-CN" sz="2400" dirty="0"/>
          </a:p>
          <a:p>
            <a:pPr>
              <a:lnSpc>
                <a:spcPts val="4000"/>
              </a:lnSpc>
              <a:spcAft>
                <a:spcPts val="600"/>
              </a:spcAft>
            </a:pPr>
            <a:r>
              <a:rPr lang="zh-CN" altLang="en-US" sz="2400" dirty="0"/>
              <a:t>膜的流动状态受细胞代谢过程的调节</a:t>
            </a:r>
          </a:p>
        </p:txBody>
      </p:sp>
      <p:pic>
        <p:nvPicPr>
          <p:cNvPr id="44036" name="Picture 4" descr="difusion">
            <a:extLst>
              <a:ext uri="{FF2B5EF4-FFF2-40B4-BE49-F238E27FC236}">
                <a16:creationId xmlns:a16="http://schemas.microsoft.com/office/drawing/2014/main" id="{5FA01865-9B1D-4CEE-B5EB-1ED02F35D13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63775" y="3054354"/>
            <a:ext cx="766445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内容占位符 2">
            <a:extLst>
              <a:ext uri="{FF2B5EF4-FFF2-40B4-BE49-F238E27FC236}">
                <a16:creationId xmlns:a16="http://schemas.microsoft.com/office/drawing/2014/main" id="{29536427-F573-4973-BEC0-63A27DB2E166}"/>
              </a:ext>
            </a:extLst>
          </p:cNvPr>
          <p:cNvSpPr>
            <a:spLocks noGrp="1"/>
          </p:cNvSpPr>
          <p:nvPr>
            <p:ph idx="1"/>
          </p:nvPr>
        </p:nvSpPr>
        <p:spPr/>
        <p:txBody>
          <a:bodyPr>
            <a:normAutofit/>
          </a:bodyPr>
          <a:lstStyle/>
          <a:p>
            <a:pPr>
              <a:lnSpc>
                <a:spcPts val="2800"/>
              </a:lnSpc>
            </a:pPr>
            <a:r>
              <a:rPr lang="zh-CN" altLang="en-US" sz="2000" b="1" dirty="0">
                <a:solidFill>
                  <a:srgbClr val="0033CC"/>
                </a:solidFill>
              </a:rPr>
              <a:t>膜脂的流动性主要指脂分子的侧向运动，在很大程度上是由脂分子本身的性质决定的</a:t>
            </a:r>
            <a:endParaRPr lang="en-US" altLang="zh-CN" sz="2000" b="1" dirty="0">
              <a:solidFill>
                <a:srgbClr val="0033CC"/>
              </a:solidFill>
            </a:endParaRPr>
          </a:p>
          <a:p>
            <a:pPr>
              <a:lnSpc>
                <a:spcPts val="2800"/>
              </a:lnSpc>
            </a:pPr>
            <a:r>
              <a:rPr lang="zh-CN" altLang="en-US" sz="2000" b="1" dirty="0">
                <a:solidFill>
                  <a:srgbClr val="0033CC"/>
                </a:solidFill>
              </a:rPr>
              <a:t>脂肪酸链</a:t>
            </a:r>
            <a:r>
              <a:rPr lang="zh-CN" altLang="en-US" sz="2000" dirty="0"/>
              <a:t>越短、</a:t>
            </a:r>
            <a:r>
              <a:rPr lang="zh-CN" altLang="en-US" sz="2000" b="1" dirty="0">
                <a:solidFill>
                  <a:srgbClr val="0033CC"/>
                </a:solidFill>
              </a:rPr>
              <a:t>不饱和程度</a:t>
            </a:r>
            <a:r>
              <a:rPr lang="zh-CN" altLang="en-US" sz="2000" dirty="0"/>
              <a:t>越高，流动性越大</a:t>
            </a:r>
            <a:endParaRPr lang="en-US" altLang="zh-CN" sz="2000" dirty="0"/>
          </a:p>
          <a:p>
            <a:pPr>
              <a:lnSpc>
                <a:spcPts val="2800"/>
              </a:lnSpc>
            </a:pPr>
            <a:r>
              <a:rPr lang="zh-CN" altLang="en-US" sz="2000" b="1" dirty="0">
                <a:solidFill>
                  <a:srgbClr val="0033CC"/>
                </a:solidFill>
              </a:rPr>
              <a:t>温度</a:t>
            </a:r>
            <a:r>
              <a:rPr lang="zh-CN" altLang="en-US" sz="2000" dirty="0"/>
              <a:t>对膜脂的运动有明显影响</a:t>
            </a:r>
            <a:endParaRPr lang="en-US" altLang="zh-CN" sz="2000" dirty="0"/>
          </a:p>
          <a:p>
            <a:pPr>
              <a:lnSpc>
                <a:spcPts val="2800"/>
              </a:lnSpc>
            </a:pPr>
            <a:r>
              <a:rPr lang="zh-CN" altLang="en-US" sz="2000" b="1" dirty="0">
                <a:solidFill>
                  <a:srgbClr val="0033CC"/>
                </a:solidFill>
              </a:rPr>
              <a:t>胆固醇</a:t>
            </a:r>
            <a:r>
              <a:rPr lang="zh-CN" altLang="en-US" sz="2000" dirty="0"/>
              <a:t>对膜的流动性起着双重调节作用</a:t>
            </a:r>
          </a:p>
        </p:txBody>
      </p:sp>
      <p:pic>
        <p:nvPicPr>
          <p:cNvPr id="45060" name="Picture 2" descr="figure 10-13a">
            <a:extLst>
              <a:ext uri="{FF2B5EF4-FFF2-40B4-BE49-F238E27FC236}">
                <a16:creationId xmlns:a16="http://schemas.microsoft.com/office/drawing/2014/main" id="{7FA289C8-60DD-443F-B0DA-526FB1B6F9F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319463" y="3076575"/>
            <a:ext cx="5553075"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2">
            <a:extLst>
              <a:ext uri="{FF2B5EF4-FFF2-40B4-BE49-F238E27FC236}">
                <a16:creationId xmlns:a16="http://schemas.microsoft.com/office/drawing/2014/main" id="{C4C8676C-FEAE-4E1C-B996-DB13354E101E}"/>
              </a:ext>
            </a:extLst>
          </p:cNvPr>
          <p:cNvSpPr>
            <a:spLocks noGrp="1"/>
          </p:cNvSpPr>
          <p:nvPr>
            <p:ph type="title"/>
          </p:nvPr>
        </p:nvSpPr>
        <p:spPr/>
        <p:txBody>
          <a:bodyPr/>
          <a:lstStyle/>
          <a:p>
            <a:r>
              <a:rPr lang="zh-CN" altLang="en-US" dirty="0"/>
              <a:t>（一）膜脂的流动性</a:t>
            </a:r>
          </a:p>
        </p:txBody>
      </p:sp>
    </p:spTree>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E59F8CE-56E3-48B3-BAA1-183F41EB3D79}"/>
              </a:ext>
            </a:extLst>
          </p:cNvPr>
          <p:cNvSpPr>
            <a:spLocks noGrp="1"/>
          </p:cNvSpPr>
          <p:nvPr>
            <p:ph type="title"/>
          </p:nvPr>
        </p:nvSpPr>
        <p:spPr/>
        <p:txBody>
          <a:bodyPr/>
          <a:lstStyle/>
          <a:p>
            <a:r>
              <a:rPr lang="zh-CN" altLang="en-US" dirty="0"/>
              <a:t>（二）膜蛋白的流动性</a:t>
            </a:r>
          </a:p>
        </p:txBody>
      </p:sp>
      <p:sp>
        <p:nvSpPr>
          <p:cNvPr id="46083" name="内容占位符 2">
            <a:extLst>
              <a:ext uri="{FF2B5EF4-FFF2-40B4-BE49-F238E27FC236}">
                <a16:creationId xmlns:a16="http://schemas.microsoft.com/office/drawing/2014/main" id="{BC7F1A8C-1886-4B65-83E7-FF77401762B2}"/>
              </a:ext>
            </a:extLst>
          </p:cNvPr>
          <p:cNvSpPr>
            <a:spLocks noGrp="1"/>
          </p:cNvSpPr>
          <p:nvPr>
            <p:ph idx="1"/>
          </p:nvPr>
        </p:nvSpPr>
        <p:spPr/>
        <p:txBody>
          <a:bodyPr/>
          <a:lstStyle/>
          <a:p>
            <a:pPr eaLnBrk="1" hangingPunct="1"/>
            <a:r>
              <a:rPr lang="zh-CN" altLang="en-US" sz="2400" dirty="0"/>
              <a:t>成斑现象（</a:t>
            </a:r>
            <a:r>
              <a:rPr lang="en-US" altLang="zh-CN" sz="2400" dirty="0"/>
              <a:t>patching</a:t>
            </a:r>
            <a:r>
              <a:rPr lang="zh-CN" altLang="en-US" sz="2400" dirty="0"/>
              <a:t>）或成帽现象（</a:t>
            </a:r>
            <a:r>
              <a:rPr lang="en-US" altLang="zh-CN" sz="2400" dirty="0"/>
              <a:t>capping</a:t>
            </a:r>
            <a:r>
              <a:rPr lang="zh-CN" altLang="en-US" sz="2400" dirty="0"/>
              <a:t>）</a:t>
            </a:r>
            <a:endParaRPr lang="en-US" altLang="zh-CN" sz="2400" dirty="0"/>
          </a:p>
        </p:txBody>
      </p:sp>
      <p:sp>
        <p:nvSpPr>
          <p:cNvPr id="46084" name="Text Box 3">
            <a:extLst>
              <a:ext uri="{FF2B5EF4-FFF2-40B4-BE49-F238E27FC236}">
                <a16:creationId xmlns:a16="http://schemas.microsoft.com/office/drawing/2014/main" id="{604C9A73-290F-455E-8742-8FDCBAFB1AE9}"/>
              </a:ext>
            </a:extLst>
          </p:cNvPr>
          <p:cNvSpPr txBox="1">
            <a:spLocks noChangeArrowheads="1"/>
          </p:cNvSpPr>
          <p:nvPr/>
        </p:nvSpPr>
        <p:spPr bwMode="auto">
          <a:xfrm>
            <a:off x="7181397" y="6596063"/>
            <a:ext cx="450056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dirty="0">
                <a:ea typeface="ヒラギノ角ゴ Pro W3" pitchFamily="64" charset="-128"/>
              </a:rPr>
              <a:t>Figure 10-35 </a:t>
            </a:r>
            <a:r>
              <a:rPr lang="en-US" altLang="zh-CN" sz="1100" i="1" dirty="0">
                <a:ea typeface="ヒラギノ角ゴ Pro W3" pitchFamily="64" charset="-128"/>
              </a:rPr>
              <a:t> Molecular Biology of the Cell</a:t>
            </a:r>
            <a:r>
              <a:rPr lang="en-US" altLang="zh-CN" sz="1100" dirty="0">
                <a:ea typeface="ヒラギノ角ゴ Pro W3" pitchFamily="64" charset="-128"/>
              </a:rPr>
              <a:t> (© Garland Science 2008)</a:t>
            </a:r>
          </a:p>
        </p:txBody>
      </p:sp>
      <p:pic>
        <p:nvPicPr>
          <p:cNvPr id="46085" name="Picture 2" descr="figure 10-35">
            <a:extLst>
              <a:ext uri="{FF2B5EF4-FFF2-40B4-BE49-F238E27FC236}">
                <a16:creationId xmlns:a16="http://schemas.microsoft.com/office/drawing/2014/main" id="{D574AA91-6C57-4017-9366-244316E1E81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495722" y="1228361"/>
            <a:ext cx="3871912" cy="521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6" name="Picture 2" descr="CXI31">
            <a:extLst>
              <a:ext uri="{FF2B5EF4-FFF2-40B4-BE49-F238E27FC236}">
                <a16:creationId xmlns:a16="http://schemas.microsoft.com/office/drawing/2014/main" id="{E86C0F03-4ABF-492F-9E75-DE6FD5E816A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26122" y="2112716"/>
            <a:ext cx="2591149" cy="448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6DA2F53-1DEF-4C2A-A89A-43A68B64BAFB}"/>
              </a:ext>
            </a:extLst>
          </p:cNvPr>
          <p:cNvSpPr>
            <a:spLocks noGrp="1"/>
          </p:cNvSpPr>
          <p:nvPr>
            <p:ph type="title"/>
          </p:nvPr>
        </p:nvSpPr>
        <p:spPr/>
        <p:txBody>
          <a:bodyPr/>
          <a:lstStyle/>
          <a:p>
            <a:r>
              <a:rPr lang="zh-CN" altLang="en-US" dirty="0"/>
              <a:t>膜蛋白流动性的限制因素</a:t>
            </a:r>
          </a:p>
        </p:txBody>
      </p:sp>
      <p:sp>
        <p:nvSpPr>
          <p:cNvPr id="47107" name="内容占位符 2">
            <a:extLst>
              <a:ext uri="{FF2B5EF4-FFF2-40B4-BE49-F238E27FC236}">
                <a16:creationId xmlns:a16="http://schemas.microsoft.com/office/drawing/2014/main" id="{173A63FB-529A-4049-B5AA-6ECAA2564C85}"/>
              </a:ext>
            </a:extLst>
          </p:cNvPr>
          <p:cNvSpPr>
            <a:spLocks noGrp="1"/>
          </p:cNvSpPr>
          <p:nvPr>
            <p:ph idx="1"/>
          </p:nvPr>
        </p:nvSpPr>
        <p:spPr>
          <a:xfrm>
            <a:off x="824366" y="1219200"/>
            <a:ext cx="3357890" cy="5435604"/>
          </a:xfrm>
        </p:spPr>
        <p:txBody>
          <a:bodyPr>
            <a:normAutofit/>
          </a:bodyPr>
          <a:lstStyle/>
          <a:p>
            <a:pPr>
              <a:lnSpc>
                <a:spcPct val="150000"/>
              </a:lnSpc>
              <a:spcAft>
                <a:spcPts val="600"/>
              </a:spcAft>
            </a:pPr>
            <a:r>
              <a:rPr lang="zh-CN" altLang="en-US" sz="2000" dirty="0"/>
              <a:t>膜蛋白在脂双层二维溶液中的运动是</a:t>
            </a:r>
            <a:r>
              <a:rPr lang="zh-CN" altLang="en-US" sz="2000" b="1" dirty="0">
                <a:solidFill>
                  <a:srgbClr val="0033CC"/>
                </a:solidFill>
              </a:rPr>
              <a:t>自发的热运动</a:t>
            </a:r>
            <a:r>
              <a:rPr lang="zh-CN" altLang="en-US" sz="2000" dirty="0"/>
              <a:t>，不需要细胞代谢产物的参加，也不需要能量输出</a:t>
            </a:r>
            <a:endParaRPr lang="en-US" altLang="zh-CN" sz="2000" dirty="0"/>
          </a:p>
          <a:p>
            <a:pPr eaLnBrk="1" hangingPunct="1">
              <a:lnSpc>
                <a:spcPct val="150000"/>
              </a:lnSpc>
              <a:spcAft>
                <a:spcPts val="600"/>
              </a:spcAft>
            </a:pPr>
            <a:r>
              <a:rPr lang="zh-CN" altLang="en-US" sz="2000" b="1" dirty="0">
                <a:solidFill>
                  <a:srgbClr val="0033CC"/>
                </a:solidFill>
              </a:rPr>
              <a:t>膜蛋白流动性受多种因素限制</a:t>
            </a:r>
            <a:r>
              <a:rPr lang="zh-CN" altLang="en-US" sz="2000" dirty="0"/>
              <a:t>：如紧密连接、细胞骨架的影响等</a:t>
            </a:r>
          </a:p>
        </p:txBody>
      </p:sp>
      <p:pic>
        <p:nvPicPr>
          <p:cNvPr id="47108" name="Picture 10">
            <a:extLst>
              <a:ext uri="{FF2B5EF4-FFF2-40B4-BE49-F238E27FC236}">
                <a16:creationId xmlns:a16="http://schemas.microsoft.com/office/drawing/2014/main" id="{078509E7-B404-4E65-93D0-8ED781F2435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15824" y="1429062"/>
            <a:ext cx="596597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igure 10-12a">
            <a:extLst>
              <a:ext uri="{FF2B5EF4-FFF2-40B4-BE49-F238E27FC236}">
                <a16:creationId xmlns:a16="http://schemas.microsoft.com/office/drawing/2014/main" id="{AFCB644D-E845-4BA1-8A14-F7CA8A3ED69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582005"/>
            <a:ext cx="6190145"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3">
            <a:extLst>
              <a:ext uri="{FF2B5EF4-FFF2-40B4-BE49-F238E27FC236}">
                <a16:creationId xmlns:a16="http://schemas.microsoft.com/office/drawing/2014/main" id="{E1E37055-063A-4059-B14A-F21A3D3E4FC0}"/>
              </a:ext>
            </a:extLst>
          </p:cNvPr>
          <p:cNvSpPr>
            <a:spLocks noGrp="1"/>
          </p:cNvSpPr>
          <p:nvPr>
            <p:ph type="title"/>
          </p:nvPr>
        </p:nvSpPr>
        <p:spPr/>
        <p:txBody>
          <a:bodyPr/>
          <a:lstStyle/>
          <a:p>
            <a:r>
              <a:rPr lang="zh-CN" altLang="en-US" dirty="0"/>
              <a:t>（三）膜脂和膜蛋白运动速率的检测</a:t>
            </a:r>
          </a:p>
        </p:txBody>
      </p:sp>
      <p:sp>
        <p:nvSpPr>
          <p:cNvPr id="48132" name="内容占位符 2">
            <a:extLst>
              <a:ext uri="{FF2B5EF4-FFF2-40B4-BE49-F238E27FC236}">
                <a16:creationId xmlns:a16="http://schemas.microsoft.com/office/drawing/2014/main" id="{18687F36-E0D2-4923-BEC2-5BE5ECA2FBCF}"/>
              </a:ext>
            </a:extLst>
          </p:cNvPr>
          <p:cNvSpPr>
            <a:spLocks noGrp="1"/>
          </p:cNvSpPr>
          <p:nvPr>
            <p:ph idx="1"/>
          </p:nvPr>
        </p:nvSpPr>
        <p:spPr/>
        <p:txBody>
          <a:bodyPr/>
          <a:lstStyle/>
          <a:p>
            <a:r>
              <a:rPr lang="zh-CN" altLang="en-US" sz="2400" dirty="0"/>
              <a:t>荧光漂白恢复（</a:t>
            </a:r>
            <a:r>
              <a:rPr lang="en-US" altLang="zh-CN" sz="2400" dirty="0"/>
              <a:t>FPR</a:t>
            </a:r>
            <a:r>
              <a:rPr lang="zh-CN" altLang="en-US" sz="2400" dirty="0"/>
              <a:t>）技术是研究膜蛋白或膜脂流动性的基本实验技术之一</a:t>
            </a:r>
          </a:p>
        </p:txBody>
      </p:sp>
      <p:grpSp>
        <p:nvGrpSpPr>
          <p:cNvPr id="2" name="组合 1">
            <a:extLst>
              <a:ext uri="{FF2B5EF4-FFF2-40B4-BE49-F238E27FC236}">
                <a16:creationId xmlns:a16="http://schemas.microsoft.com/office/drawing/2014/main" id="{CC61088C-B86C-4BA9-804C-65E2B68C45CB}"/>
              </a:ext>
            </a:extLst>
          </p:cNvPr>
          <p:cNvGrpSpPr>
            <a:grpSpLocks/>
          </p:cNvGrpSpPr>
          <p:nvPr/>
        </p:nvGrpSpPr>
        <p:grpSpPr bwMode="auto">
          <a:xfrm>
            <a:off x="7157907" y="2582005"/>
            <a:ext cx="4929219" cy="3607381"/>
            <a:chOff x="3857625" y="2273323"/>
            <a:chExt cx="4929188" cy="3607041"/>
          </a:xfrm>
        </p:grpSpPr>
        <p:pic>
          <p:nvPicPr>
            <p:cNvPr id="48135" name="Picture 2" descr="figure 10-36a">
              <a:extLst>
                <a:ext uri="{FF2B5EF4-FFF2-40B4-BE49-F238E27FC236}">
                  <a16:creationId xmlns:a16="http://schemas.microsoft.com/office/drawing/2014/main" id="{9F5529FF-EEE0-4CDA-8868-A37C7AEBC66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57360" y="2273323"/>
              <a:ext cx="4509918" cy="2879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Text Box 3">
              <a:extLst>
                <a:ext uri="{FF2B5EF4-FFF2-40B4-BE49-F238E27FC236}">
                  <a16:creationId xmlns:a16="http://schemas.microsoft.com/office/drawing/2014/main" id="{2E98FE7C-6799-4A00-A8D4-5AF3151CAEF9}"/>
                </a:ext>
              </a:extLst>
            </p:cNvPr>
            <p:cNvSpPr txBox="1">
              <a:spLocks noChangeArrowheads="1"/>
            </p:cNvSpPr>
            <p:nvPr/>
          </p:nvSpPr>
          <p:spPr bwMode="auto">
            <a:xfrm>
              <a:off x="3857625" y="5618426"/>
              <a:ext cx="49291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a:ea typeface="ヒラギノ角ゴ Pro W3" pitchFamily="64" charset="-128"/>
                </a:rPr>
                <a:t>Figure 10-36a </a:t>
              </a:r>
              <a:r>
                <a:rPr lang="en-US" altLang="zh-CN" sz="1100" i="1">
                  <a:ea typeface="ヒラギノ角ゴ Pro W3" pitchFamily="64" charset="-128"/>
                </a:rPr>
                <a:t> Molecular Biology of the Cell</a:t>
              </a:r>
              <a:r>
                <a:rPr lang="en-US" altLang="zh-CN" sz="1100">
                  <a:ea typeface="ヒラギノ角ゴ Pro W3" pitchFamily="64" charset="-128"/>
                </a:rPr>
                <a:t> (© Garland Science 2008)</a:t>
              </a:r>
            </a:p>
          </p:txBody>
        </p:sp>
      </p:grpSp>
      <p:sp>
        <p:nvSpPr>
          <p:cNvPr id="48134" name="文本框 2">
            <a:extLst>
              <a:ext uri="{FF2B5EF4-FFF2-40B4-BE49-F238E27FC236}">
                <a16:creationId xmlns:a16="http://schemas.microsoft.com/office/drawing/2014/main" id="{3E42FB41-1153-4E12-82F4-F36FF820DABB}"/>
              </a:ext>
            </a:extLst>
          </p:cNvPr>
          <p:cNvSpPr txBox="1">
            <a:spLocks noChangeArrowheads="1"/>
          </p:cNvSpPr>
          <p:nvPr/>
        </p:nvSpPr>
        <p:spPr bwMode="auto">
          <a:xfrm>
            <a:off x="7357643" y="2514968"/>
            <a:ext cx="1079500" cy="369887"/>
          </a:xfrm>
          <a:prstGeom prst="rect">
            <a:avLst/>
          </a:prstGeom>
          <a:solidFill>
            <a:schemeClr val="bg1"/>
          </a:solidFill>
          <a:ln w="9525">
            <a:noFill/>
            <a:miter lim="800000"/>
            <a:headEnd/>
            <a:tailEnd/>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p>
        </p:txBody>
      </p:sp>
    </p:spTree>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a:extLst>
              <a:ext uri="{FF2B5EF4-FFF2-40B4-BE49-F238E27FC236}">
                <a16:creationId xmlns:a16="http://schemas.microsoft.com/office/drawing/2014/main" id="{09DA1A74-86A0-493A-B8AF-BFC517C06E1A}"/>
              </a:ext>
            </a:extLst>
          </p:cNvPr>
          <p:cNvSpPr>
            <a:spLocks noGrp="1"/>
          </p:cNvSpPr>
          <p:nvPr>
            <p:ph type="title"/>
          </p:nvPr>
        </p:nvSpPr>
        <p:spPr/>
        <p:txBody>
          <a:bodyPr/>
          <a:lstStyle/>
          <a:p>
            <a:pPr algn="l" eaLnBrk="1" hangingPunct="1"/>
            <a:r>
              <a:rPr lang="zh-CN" altLang="en-US" dirty="0"/>
              <a:t>二、膜的不对称性</a:t>
            </a:r>
          </a:p>
        </p:txBody>
      </p:sp>
      <p:sp>
        <p:nvSpPr>
          <p:cNvPr id="49155" name="内容占位符 2">
            <a:extLst>
              <a:ext uri="{FF2B5EF4-FFF2-40B4-BE49-F238E27FC236}">
                <a16:creationId xmlns:a16="http://schemas.microsoft.com/office/drawing/2014/main" id="{6903B909-3DE3-45BD-B54A-8550953C9E7F}"/>
              </a:ext>
            </a:extLst>
          </p:cNvPr>
          <p:cNvSpPr>
            <a:spLocks noGrp="1"/>
          </p:cNvSpPr>
          <p:nvPr>
            <p:ph idx="1"/>
          </p:nvPr>
        </p:nvSpPr>
        <p:spPr>
          <a:xfrm>
            <a:off x="1066800" y="1498600"/>
            <a:ext cx="5693764" cy="5359400"/>
          </a:xfrm>
        </p:spPr>
        <p:txBody>
          <a:bodyPr>
            <a:normAutofit/>
          </a:bodyPr>
          <a:lstStyle/>
          <a:p>
            <a:pPr>
              <a:lnSpc>
                <a:spcPct val="150000"/>
              </a:lnSpc>
              <a:spcAft>
                <a:spcPts val="600"/>
              </a:spcAft>
            </a:pPr>
            <a:r>
              <a:rPr lang="zh-CN" altLang="en-US" sz="2400" dirty="0"/>
              <a:t>膜脂和膜蛋白在生物膜上呈不对称分布</a:t>
            </a:r>
            <a:endParaRPr lang="en-US" altLang="zh-CN" sz="2400" dirty="0"/>
          </a:p>
          <a:p>
            <a:pPr>
              <a:lnSpc>
                <a:spcPct val="150000"/>
              </a:lnSpc>
              <a:spcAft>
                <a:spcPts val="600"/>
              </a:spcAft>
            </a:pPr>
            <a:r>
              <a:rPr lang="zh-CN" altLang="en-US" sz="2400" dirty="0"/>
              <a:t>糖蛋白和糖脂的糖基部分均位于细胞质膜的外侧</a:t>
            </a:r>
            <a:endParaRPr lang="en-US" altLang="zh-CN" sz="2400" dirty="0"/>
          </a:p>
          <a:p>
            <a:pPr>
              <a:lnSpc>
                <a:spcPct val="150000"/>
              </a:lnSpc>
              <a:spcAft>
                <a:spcPts val="600"/>
              </a:spcAft>
            </a:pPr>
            <a:r>
              <a:rPr lang="zh-CN" altLang="en-US" sz="2400" b="1" dirty="0">
                <a:solidFill>
                  <a:srgbClr val="0033CC"/>
                </a:solidFill>
              </a:rPr>
              <a:t>电镜冷冻蚀刻技术</a:t>
            </a:r>
          </a:p>
        </p:txBody>
      </p:sp>
      <p:pic>
        <p:nvPicPr>
          <p:cNvPr id="49156" name="Picture 4">
            <a:extLst>
              <a:ext uri="{FF2B5EF4-FFF2-40B4-BE49-F238E27FC236}">
                <a16:creationId xmlns:a16="http://schemas.microsoft.com/office/drawing/2014/main" id="{7CD1E640-BC8B-4654-8D31-24486ED6853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93353" y="289964"/>
            <a:ext cx="3268134" cy="656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内容占位符 2">
            <a:extLst>
              <a:ext uri="{FF2B5EF4-FFF2-40B4-BE49-F238E27FC236}">
                <a16:creationId xmlns:a16="http://schemas.microsoft.com/office/drawing/2014/main" id="{60BB7594-32F2-417C-890B-C43D94BC288D}"/>
              </a:ext>
            </a:extLst>
          </p:cNvPr>
          <p:cNvSpPr>
            <a:spLocks noGrp="1"/>
          </p:cNvSpPr>
          <p:nvPr>
            <p:ph idx="1"/>
          </p:nvPr>
        </p:nvSpPr>
        <p:spPr/>
        <p:txBody>
          <a:bodyPr>
            <a:normAutofit/>
          </a:bodyPr>
          <a:lstStyle/>
          <a:p>
            <a:pPr>
              <a:spcAft>
                <a:spcPts val="600"/>
              </a:spcAft>
            </a:pPr>
            <a:r>
              <a:rPr lang="zh-CN" altLang="en-US" sz="2000" dirty="0"/>
              <a:t>质膜的细胞外表面（</a:t>
            </a:r>
            <a:r>
              <a:rPr lang="en-US" altLang="zh-CN" sz="2000" dirty="0" err="1"/>
              <a:t>extrocytoplasmic</a:t>
            </a:r>
            <a:r>
              <a:rPr lang="en-US" altLang="zh-CN" sz="2000" dirty="0"/>
              <a:t> surface</a:t>
            </a:r>
            <a:r>
              <a:rPr lang="zh-CN" altLang="en-US" sz="2000" dirty="0"/>
              <a:t>，</a:t>
            </a:r>
            <a:r>
              <a:rPr lang="en-US" altLang="zh-CN" sz="2000" dirty="0"/>
              <a:t>ES</a:t>
            </a:r>
            <a:r>
              <a:rPr lang="zh-CN" altLang="en-US" sz="2000" dirty="0"/>
              <a:t>）</a:t>
            </a:r>
            <a:endParaRPr lang="en-US" altLang="zh-CN" sz="2000" dirty="0"/>
          </a:p>
          <a:p>
            <a:pPr>
              <a:spcAft>
                <a:spcPts val="600"/>
              </a:spcAft>
            </a:pPr>
            <a:r>
              <a:rPr lang="zh-CN" altLang="en-US" sz="2000" dirty="0"/>
              <a:t>质膜的原生质表面（ </a:t>
            </a:r>
            <a:r>
              <a:rPr lang="en-US" altLang="zh-CN" sz="2000" dirty="0"/>
              <a:t>protoplasmic surface</a:t>
            </a:r>
            <a:r>
              <a:rPr lang="zh-CN" altLang="en-US" sz="2000" dirty="0"/>
              <a:t>， </a:t>
            </a:r>
            <a:r>
              <a:rPr lang="en-US" altLang="zh-CN" sz="2000" dirty="0"/>
              <a:t>PS</a:t>
            </a:r>
            <a:r>
              <a:rPr lang="zh-CN" altLang="en-US" sz="2000" dirty="0"/>
              <a:t>）</a:t>
            </a:r>
            <a:endParaRPr lang="en-US" altLang="zh-CN" sz="2000" dirty="0"/>
          </a:p>
          <a:p>
            <a:pPr>
              <a:spcAft>
                <a:spcPts val="600"/>
              </a:spcAft>
            </a:pPr>
            <a:r>
              <a:rPr lang="zh-CN" altLang="en-US" sz="2000" dirty="0"/>
              <a:t>细胞外小叶断裂面（</a:t>
            </a:r>
            <a:r>
              <a:rPr lang="en-US" altLang="zh-CN" sz="2000" dirty="0" err="1"/>
              <a:t>extrocytoplasmic</a:t>
            </a:r>
            <a:r>
              <a:rPr lang="en-US" altLang="zh-CN" sz="2000" dirty="0"/>
              <a:t> face</a:t>
            </a:r>
            <a:r>
              <a:rPr lang="zh-CN" altLang="en-US" sz="2000" dirty="0"/>
              <a:t>，</a:t>
            </a:r>
            <a:r>
              <a:rPr lang="en-US" altLang="zh-CN" sz="2000" dirty="0"/>
              <a:t>EF</a:t>
            </a:r>
            <a:r>
              <a:rPr lang="zh-CN" altLang="en-US" sz="2000" dirty="0"/>
              <a:t>）</a:t>
            </a:r>
            <a:endParaRPr lang="en-US" altLang="zh-CN" sz="2000" dirty="0"/>
          </a:p>
          <a:p>
            <a:pPr>
              <a:spcAft>
                <a:spcPts val="600"/>
              </a:spcAft>
            </a:pPr>
            <a:r>
              <a:rPr lang="zh-CN" altLang="en-US" sz="2000" dirty="0"/>
              <a:t>原生质小叶断裂面（</a:t>
            </a:r>
            <a:r>
              <a:rPr lang="en-US" altLang="zh-CN" sz="2000" dirty="0"/>
              <a:t>protoplasmic face</a:t>
            </a:r>
            <a:r>
              <a:rPr lang="zh-CN" altLang="en-US" sz="2000" dirty="0"/>
              <a:t>，</a:t>
            </a:r>
            <a:r>
              <a:rPr lang="en-US" altLang="zh-CN" sz="2000" dirty="0"/>
              <a:t>PF</a:t>
            </a:r>
            <a:r>
              <a:rPr lang="zh-CN" altLang="en-US" sz="2000" dirty="0"/>
              <a:t>）</a:t>
            </a:r>
            <a:endParaRPr lang="en-US" altLang="zh-CN" sz="2000" dirty="0"/>
          </a:p>
          <a:p>
            <a:pPr>
              <a:spcAft>
                <a:spcPts val="600"/>
              </a:spcAft>
            </a:pPr>
            <a:endParaRPr lang="zh-CN" altLang="en-US" sz="2000" dirty="0"/>
          </a:p>
        </p:txBody>
      </p:sp>
      <p:grpSp>
        <p:nvGrpSpPr>
          <p:cNvPr id="50180" name="组合 2">
            <a:extLst>
              <a:ext uri="{FF2B5EF4-FFF2-40B4-BE49-F238E27FC236}">
                <a16:creationId xmlns:a16="http://schemas.microsoft.com/office/drawing/2014/main" id="{897C7856-496D-43CE-B5D4-76E9C7521C8B}"/>
              </a:ext>
            </a:extLst>
          </p:cNvPr>
          <p:cNvGrpSpPr>
            <a:grpSpLocks/>
          </p:cNvGrpSpPr>
          <p:nvPr/>
        </p:nvGrpSpPr>
        <p:grpSpPr bwMode="auto">
          <a:xfrm>
            <a:off x="1355206" y="3209378"/>
            <a:ext cx="9481589" cy="2519362"/>
            <a:chOff x="-752682" y="3674275"/>
            <a:chExt cx="9480267" cy="2520000"/>
          </a:xfrm>
        </p:grpSpPr>
        <p:pic>
          <p:nvPicPr>
            <p:cNvPr id="50181" name="Picture 2" descr="D:\编书\细胞生物学教材编写\第4版学习指南\Chapter 4 Fig\imagepage15.JPG">
              <a:extLst>
                <a:ext uri="{FF2B5EF4-FFF2-40B4-BE49-F238E27FC236}">
                  <a16:creationId xmlns:a16="http://schemas.microsoft.com/office/drawing/2014/main" id="{ACE2B71F-772B-484E-AF3C-E6D9FFEA435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2682" y="3674275"/>
              <a:ext cx="4287731"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2" descr="D:\编书\细胞生物学教材编写\第4版学习指南\Chapter 4 Fig\imagepage16.JPG">
              <a:extLst>
                <a:ext uri="{FF2B5EF4-FFF2-40B4-BE49-F238E27FC236}">
                  <a16:creationId xmlns:a16="http://schemas.microsoft.com/office/drawing/2014/main" id="{F17833CF-61AE-4938-B979-9B7B62E208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076056" y="3674275"/>
              <a:ext cx="3651529"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矩形 7">
            <a:extLst>
              <a:ext uri="{FF2B5EF4-FFF2-40B4-BE49-F238E27FC236}">
                <a16:creationId xmlns:a16="http://schemas.microsoft.com/office/drawing/2014/main" id="{12F6C22C-72C3-400E-8659-B8199CB05EA8}"/>
              </a:ext>
            </a:extLst>
          </p:cNvPr>
          <p:cNvSpPr/>
          <p:nvPr/>
        </p:nvSpPr>
        <p:spPr>
          <a:xfrm>
            <a:off x="1236839" y="5834489"/>
            <a:ext cx="452506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3-17 </a:t>
            </a:r>
            <a:r>
              <a:rPr lang="zh-CN" altLang="en-US" sz="1600" b="1" dirty="0">
                <a:solidFill>
                  <a:srgbClr val="0033CC"/>
                </a:solidFill>
                <a:latin typeface="Arial" panose="020B0604020202020204" pitchFamily="34" charset="0"/>
                <a:ea typeface="微软雅黑" panose="020B0503020204020204" pitchFamily="34" charset="-122"/>
              </a:rPr>
              <a:t>生物膜各膜面的名称</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脂双层膜的</a:t>
            </a:r>
            <a:r>
              <a:rPr lang="en-US" altLang="zh-CN" sz="1400" dirty="0">
                <a:solidFill>
                  <a:prstClr val="black"/>
                </a:solidFill>
                <a:latin typeface="Arial" panose="020B0604020202020204" pitchFamily="34" charset="0"/>
                <a:ea typeface="微软雅黑" panose="020B0503020204020204" pitchFamily="34" charset="-122"/>
              </a:rPr>
              <a:t>ES </a:t>
            </a:r>
            <a:r>
              <a:rPr lang="zh-CN" altLang="en-US" sz="1400" dirty="0">
                <a:solidFill>
                  <a:prstClr val="black"/>
                </a:solidFill>
                <a:latin typeface="Arial" panose="020B0604020202020204" pitchFamily="34" charset="0"/>
                <a:ea typeface="微软雅黑" panose="020B0503020204020204" pitchFamily="34" charset="-122"/>
              </a:rPr>
              <a:t>与</a:t>
            </a:r>
            <a:r>
              <a:rPr lang="en-US" altLang="zh-CN" sz="1400" dirty="0">
                <a:solidFill>
                  <a:prstClr val="black"/>
                </a:solidFill>
                <a:latin typeface="Arial" panose="020B0604020202020204" pitchFamily="34" charset="0"/>
                <a:ea typeface="微软雅黑" panose="020B0503020204020204" pitchFamily="34" charset="-122"/>
              </a:rPr>
              <a:t>PS </a:t>
            </a:r>
            <a:r>
              <a:rPr lang="zh-CN" altLang="en-US" sz="1400" dirty="0">
                <a:solidFill>
                  <a:prstClr val="black"/>
                </a:solidFill>
                <a:latin typeface="Arial" panose="020B0604020202020204" pitchFamily="34" charset="0"/>
                <a:ea typeface="微软雅黑" panose="020B0503020204020204" pitchFamily="34" charset="-122"/>
              </a:rPr>
              <a:t>面以及电镜冷冻蚀刻技术所显示的细胞断裂面：</a:t>
            </a:r>
            <a:r>
              <a:rPr lang="en-US" altLang="zh-CN" sz="1400" dirty="0">
                <a:solidFill>
                  <a:prstClr val="black"/>
                </a:solidFill>
                <a:latin typeface="Arial" panose="020B0604020202020204" pitchFamily="34" charset="0"/>
                <a:ea typeface="微软雅黑" panose="020B0503020204020204" pitchFamily="34" charset="-122"/>
              </a:rPr>
              <a:t>EF </a:t>
            </a:r>
            <a:r>
              <a:rPr lang="zh-CN" altLang="en-US" sz="1400" dirty="0">
                <a:solidFill>
                  <a:prstClr val="black"/>
                </a:solidFill>
                <a:latin typeface="Arial" panose="020B0604020202020204" pitchFamily="34" charset="0"/>
                <a:ea typeface="微软雅黑" panose="020B0503020204020204" pitchFamily="34" charset="-122"/>
              </a:rPr>
              <a:t>与</a:t>
            </a:r>
            <a:r>
              <a:rPr lang="en-US" altLang="zh-CN" sz="1400" dirty="0">
                <a:solidFill>
                  <a:prstClr val="black"/>
                </a:solidFill>
                <a:latin typeface="Arial" panose="020B0604020202020204" pitchFamily="34" charset="0"/>
                <a:ea typeface="微软雅黑" panose="020B0503020204020204" pitchFamily="34" charset="-122"/>
              </a:rPr>
              <a:t>PF </a:t>
            </a:r>
            <a:r>
              <a:rPr lang="zh-CN" altLang="en-US" sz="1400" dirty="0">
                <a:solidFill>
                  <a:prstClr val="black"/>
                </a:solidFill>
                <a:latin typeface="Arial" panose="020B0604020202020204" pitchFamily="34" charset="0"/>
                <a:ea typeface="微软雅黑" panose="020B0503020204020204" pitchFamily="34" charset="-122"/>
              </a:rPr>
              <a:t>面</a:t>
            </a:r>
          </a:p>
        </p:txBody>
      </p:sp>
      <p:sp>
        <p:nvSpPr>
          <p:cNvPr id="10" name="矩形 9">
            <a:extLst>
              <a:ext uri="{FF2B5EF4-FFF2-40B4-BE49-F238E27FC236}">
                <a16:creationId xmlns:a16="http://schemas.microsoft.com/office/drawing/2014/main" id="{09678E87-D9DD-4A7B-88EF-269A79BEEDF8}"/>
              </a:ext>
            </a:extLst>
          </p:cNvPr>
          <p:cNvSpPr/>
          <p:nvPr/>
        </p:nvSpPr>
        <p:spPr>
          <a:xfrm>
            <a:off x="6690933" y="5834489"/>
            <a:ext cx="4676701"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3-18 </a:t>
            </a:r>
            <a:r>
              <a:rPr lang="zh-CN" altLang="en-US" sz="1600" b="1" dirty="0">
                <a:solidFill>
                  <a:srgbClr val="0033CC"/>
                </a:solidFill>
                <a:latin typeface="Arial" panose="020B0604020202020204" pitchFamily="34" charset="0"/>
                <a:ea typeface="微软雅黑" panose="020B0503020204020204" pitchFamily="34" charset="-122"/>
              </a:rPr>
              <a:t>细胞膜系统拓扑学结构的示意图</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图中显示细胞的膜系统在膜泡出芽、融合及转运过程中，其拓扑学结构保持不变</a:t>
            </a:r>
          </a:p>
        </p:txBody>
      </p:sp>
      <p:sp>
        <p:nvSpPr>
          <p:cNvPr id="3" name="标题 2">
            <a:extLst>
              <a:ext uri="{FF2B5EF4-FFF2-40B4-BE49-F238E27FC236}">
                <a16:creationId xmlns:a16="http://schemas.microsoft.com/office/drawing/2014/main" id="{176F17F2-BC0A-476E-AEF7-9DDE90D929AB}"/>
              </a:ext>
            </a:extLst>
          </p:cNvPr>
          <p:cNvSpPr>
            <a:spLocks noGrp="1"/>
          </p:cNvSpPr>
          <p:nvPr>
            <p:ph type="title"/>
          </p:nvPr>
        </p:nvSpPr>
        <p:spPr/>
        <p:txBody>
          <a:bodyPr/>
          <a:lstStyle/>
          <a:p>
            <a:r>
              <a:rPr lang="zh-CN" altLang="en-US" dirty="0"/>
              <a:t>（一）细胞质膜各膜面的名称</a:t>
            </a:r>
          </a:p>
        </p:txBody>
      </p:sp>
    </p:spTree>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内容占位符 2">
            <a:extLst>
              <a:ext uri="{FF2B5EF4-FFF2-40B4-BE49-F238E27FC236}">
                <a16:creationId xmlns:a16="http://schemas.microsoft.com/office/drawing/2014/main" id="{5EB1BD0D-2A5A-4D26-B329-754E62582230}"/>
              </a:ext>
            </a:extLst>
          </p:cNvPr>
          <p:cNvSpPr>
            <a:spLocks noGrp="1"/>
          </p:cNvSpPr>
          <p:nvPr>
            <p:ph idx="1"/>
          </p:nvPr>
        </p:nvSpPr>
        <p:spPr/>
        <p:txBody>
          <a:bodyPr>
            <a:normAutofit/>
          </a:bodyPr>
          <a:lstStyle/>
          <a:p>
            <a:pPr>
              <a:lnSpc>
                <a:spcPts val="4000"/>
              </a:lnSpc>
              <a:spcAft>
                <a:spcPts val="600"/>
              </a:spcAft>
            </a:pPr>
            <a:r>
              <a:rPr lang="zh-CN" altLang="en-US" sz="2400" dirty="0"/>
              <a:t>膜脂的不对称性是指同一种膜脂分子在膜的脂双层中呈不均匀分布</a:t>
            </a:r>
            <a:endParaRPr lang="en-US" altLang="zh-CN" sz="2400" dirty="0"/>
          </a:p>
          <a:p>
            <a:pPr>
              <a:lnSpc>
                <a:spcPts val="4000"/>
              </a:lnSpc>
              <a:spcAft>
                <a:spcPts val="600"/>
              </a:spcAft>
            </a:pPr>
            <a:r>
              <a:rPr lang="zh-CN" altLang="en-US" sz="2400" dirty="0"/>
              <a:t>糖脂分布表现出完全不对称性：非胞质侧</a:t>
            </a:r>
          </a:p>
        </p:txBody>
      </p:sp>
      <p:pic>
        <p:nvPicPr>
          <p:cNvPr id="51204" name="Picture 2" descr="D:\编书\细胞生物学教材编写\第4版学习指南\Chapter 4 Fig\imagepage17.JPG">
            <a:extLst>
              <a:ext uri="{FF2B5EF4-FFF2-40B4-BE49-F238E27FC236}">
                <a16:creationId xmlns:a16="http://schemas.microsoft.com/office/drawing/2014/main" id="{BA2A8B18-B105-46B3-8170-ADAC544957A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37948" y="2876862"/>
            <a:ext cx="7716104" cy="27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9A02AE0E-1822-4398-B90A-E5117C5019C8}"/>
              </a:ext>
            </a:extLst>
          </p:cNvPr>
          <p:cNvSpPr/>
          <p:nvPr/>
        </p:nvSpPr>
        <p:spPr>
          <a:xfrm>
            <a:off x="3048000" y="5881374"/>
            <a:ext cx="6096000" cy="923330"/>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3-19 </a:t>
            </a:r>
            <a:r>
              <a:rPr lang="zh-CN" altLang="en-US" sz="1600" b="1" dirty="0">
                <a:solidFill>
                  <a:srgbClr val="0033CC"/>
                </a:solidFill>
                <a:latin typeface="Arial" panose="020B0604020202020204" pitchFamily="34" charset="0"/>
                <a:ea typeface="微软雅黑" panose="020B0503020204020204" pitchFamily="34" charset="-122"/>
              </a:rPr>
              <a:t>磷脂在人红细胞质膜上分布的示意图</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SM</a:t>
            </a:r>
            <a:r>
              <a:rPr lang="zh-CN" altLang="en-US" sz="1400" dirty="0">
                <a:solidFill>
                  <a:prstClr val="black"/>
                </a:solidFill>
                <a:latin typeface="Arial" panose="020B0604020202020204" pitchFamily="34" charset="0"/>
                <a:ea typeface="微软雅黑" panose="020B0503020204020204" pitchFamily="34" charset="-122"/>
              </a:rPr>
              <a:t>：鞘磷脂； </a:t>
            </a:r>
            <a:r>
              <a:rPr lang="en-US" altLang="zh-CN" sz="1400" dirty="0">
                <a:solidFill>
                  <a:prstClr val="black"/>
                </a:solidFill>
                <a:latin typeface="Arial" panose="020B0604020202020204" pitchFamily="34" charset="0"/>
                <a:ea typeface="微软雅黑" panose="020B0503020204020204" pitchFamily="34" charset="-122"/>
              </a:rPr>
              <a:t>PC</a:t>
            </a:r>
            <a:r>
              <a:rPr lang="zh-CN" altLang="en-US" sz="1400" dirty="0">
                <a:solidFill>
                  <a:prstClr val="black"/>
                </a:solidFill>
                <a:latin typeface="Arial" panose="020B0604020202020204" pitchFamily="34" charset="0"/>
                <a:ea typeface="微软雅黑" panose="020B0503020204020204" pitchFamily="34" charset="-122"/>
              </a:rPr>
              <a:t>：卵磷脂； </a:t>
            </a:r>
            <a:r>
              <a:rPr lang="en-US" altLang="zh-CN" sz="1400" dirty="0">
                <a:solidFill>
                  <a:prstClr val="black"/>
                </a:solidFill>
                <a:latin typeface="Arial" panose="020B0604020202020204" pitchFamily="34" charset="0"/>
                <a:ea typeface="微软雅黑" panose="020B0503020204020204" pitchFamily="34" charset="-122"/>
              </a:rPr>
              <a:t>PS</a:t>
            </a:r>
            <a:r>
              <a:rPr lang="zh-CN" altLang="en-US" sz="1400" dirty="0">
                <a:solidFill>
                  <a:prstClr val="black"/>
                </a:solidFill>
                <a:latin typeface="Arial" panose="020B0604020202020204" pitchFamily="34" charset="0"/>
                <a:ea typeface="微软雅黑" panose="020B0503020204020204" pitchFamily="34" charset="-122"/>
              </a:rPr>
              <a:t>：磷脂酰丝氨酸；</a:t>
            </a:r>
            <a:r>
              <a:rPr lang="en-US" altLang="zh-CN" sz="1400" dirty="0">
                <a:solidFill>
                  <a:prstClr val="black"/>
                </a:solidFill>
                <a:latin typeface="Arial" panose="020B0604020202020204" pitchFamily="34" charset="0"/>
                <a:ea typeface="微软雅黑" panose="020B0503020204020204" pitchFamily="34" charset="-122"/>
              </a:rPr>
              <a:t>PE</a:t>
            </a:r>
            <a:r>
              <a:rPr lang="zh-CN" altLang="en-US" sz="1400" dirty="0">
                <a:solidFill>
                  <a:prstClr val="black"/>
                </a:solidFill>
                <a:latin typeface="Arial" panose="020B0604020202020204" pitchFamily="34" charset="0"/>
                <a:ea typeface="微软雅黑" panose="020B0503020204020204" pitchFamily="34" charset="-122"/>
              </a:rPr>
              <a:t>：磷脂酰乙醇胺；</a:t>
            </a:r>
            <a:r>
              <a:rPr lang="en-US" altLang="zh-CN" sz="1400" dirty="0">
                <a:solidFill>
                  <a:prstClr val="black"/>
                </a:solidFill>
                <a:latin typeface="Arial" panose="020B0604020202020204" pitchFamily="34" charset="0"/>
                <a:ea typeface="微软雅黑" panose="020B0503020204020204" pitchFamily="34" charset="-122"/>
              </a:rPr>
              <a:t>PI</a:t>
            </a:r>
            <a:r>
              <a:rPr lang="zh-CN" altLang="en-US" sz="1400" dirty="0">
                <a:solidFill>
                  <a:prstClr val="black"/>
                </a:solidFill>
                <a:latin typeface="Arial" panose="020B0604020202020204" pitchFamily="34" charset="0"/>
                <a:ea typeface="微软雅黑" panose="020B0503020204020204" pitchFamily="34" charset="-122"/>
              </a:rPr>
              <a:t>：磷脂酰肌醇； </a:t>
            </a:r>
            <a:r>
              <a:rPr lang="en-US" altLang="zh-CN" sz="1400" dirty="0">
                <a:solidFill>
                  <a:prstClr val="black"/>
                </a:solidFill>
                <a:latin typeface="Arial" panose="020B0604020202020204" pitchFamily="34" charset="0"/>
                <a:ea typeface="微软雅黑" panose="020B0503020204020204" pitchFamily="34" charset="-122"/>
              </a:rPr>
              <a:t>CI</a:t>
            </a:r>
            <a:r>
              <a:rPr lang="zh-CN" altLang="en-US" sz="1400" dirty="0">
                <a:solidFill>
                  <a:prstClr val="black"/>
                </a:solidFill>
                <a:latin typeface="Arial" panose="020B0604020202020204" pitchFamily="34" charset="0"/>
                <a:ea typeface="微软雅黑" panose="020B0503020204020204" pitchFamily="34" charset="-122"/>
              </a:rPr>
              <a:t>：胆固醇</a:t>
            </a:r>
          </a:p>
        </p:txBody>
      </p:sp>
      <p:sp>
        <p:nvSpPr>
          <p:cNvPr id="3" name="标题 2">
            <a:extLst>
              <a:ext uri="{FF2B5EF4-FFF2-40B4-BE49-F238E27FC236}">
                <a16:creationId xmlns:a16="http://schemas.microsoft.com/office/drawing/2014/main" id="{4FEB7FDC-2B67-46F8-AB7A-4D1D63B331BB}"/>
              </a:ext>
            </a:extLst>
          </p:cNvPr>
          <p:cNvSpPr>
            <a:spLocks noGrp="1"/>
          </p:cNvSpPr>
          <p:nvPr>
            <p:ph type="title"/>
          </p:nvPr>
        </p:nvSpPr>
        <p:spPr/>
        <p:txBody>
          <a:bodyPr/>
          <a:lstStyle/>
          <a:p>
            <a:r>
              <a:rPr lang="zh-CN" altLang="en-US" dirty="0"/>
              <a:t>（二）膜脂的不对称性</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229DC9-9310-4EE7-BF29-D344C50668FA}"/>
              </a:ext>
            </a:extLst>
          </p:cNvPr>
          <p:cNvSpPr>
            <a:spLocks noGrp="1"/>
          </p:cNvSpPr>
          <p:nvPr>
            <p:ph type="title"/>
          </p:nvPr>
        </p:nvSpPr>
        <p:spPr/>
        <p:txBody>
          <a:bodyPr>
            <a:normAutofit/>
          </a:bodyPr>
          <a:lstStyle/>
          <a:p>
            <a:r>
              <a:rPr lang="zh-CN" altLang="en-US" dirty="0"/>
              <a:t>细胞质膜（</a:t>
            </a:r>
            <a:r>
              <a:rPr lang="en-US" altLang="zh-CN" dirty="0">
                <a:solidFill>
                  <a:srgbClr val="0033CC"/>
                </a:solidFill>
              </a:rPr>
              <a:t>plasma membrane</a:t>
            </a:r>
            <a:r>
              <a:rPr lang="zh-CN" altLang="en-US" dirty="0"/>
              <a:t>）</a:t>
            </a:r>
          </a:p>
        </p:txBody>
      </p:sp>
      <p:sp>
        <p:nvSpPr>
          <p:cNvPr id="3" name="内容占位符 2">
            <a:extLst>
              <a:ext uri="{FF2B5EF4-FFF2-40B4-BE49-F238E27FC236}">
                <a16:creationId xmlns:a16="http://schemas.microsoft.com/office/drawing/2014/main" id="{3F4D9F51-AA47-4A3F-8C82-E7637D9A3ABA}"/>
              </a:ext>
            </a:extLst>
          </p:cNvPr>
          <p:cNvSpPr>
            <a:spLocks noGrp="1"/>
          </p:cNvSpPr>
          <p:nvPr>
            <p:ph idx="1"/>
          </p:nvPr>
        </p:nvSpPr>
        <p:spPr/>
        <p:txBody>
          <a:bodyPr>
            <a:normAutofit/>
          </a:bodyPr>
          <a:lstStyle/>
          <a:p>
            <a:pPr>
              <a:spcAft>
                <a:spcPts val="600"/>
              </a:spcAft>
            </a:pPr>
            <a:r>
              <a:rPr lang="zh-CN" altLang="en-US" sz="2400" b="1" dirty="0">
                <a:solidFill>
                  <a:srgbClr val="0033CC"/>
                </a:solidFill>
              </a:rPr>
              <a:t>生物膜（</a:t>
            </a:r>
            <a:r>
              <a:rPr lang="en-US" altLang="zh-CN" sz="2400" b="1" dirty="0" err="1">
                <a:solidFill>
                  <a:srgbClr val="0033CC"/>
                </a:solidFill>
              </a:rPr>
              <a:t>biomembrane</a:t>
            </a:r>
            <a:r>
              <a:rPr lang="zh-CN" altLang="en-US" sz="2400" b="1" dirty="0">
                <a:solidFill>
                  <a:srgbClr val="0033CC"/>
                </a:solidFill>
              </a:rPr>
              <a:t>）</a:t>
            </a:r>
          </a:p>
          <a:p>
            <a:pPr lvl="1">
              <a:spcAft>
                <a:spcPts val="600"/>
              </a:spcAft>
            </a:pPr>
            <a:r>
              <a:rPr lang="zh-CN" altLang="en-US" sz="2000" dirty="0"/>
              <a:t>细胞内的膜（</a:t>
            </a:r>
            <a:r>
              <a:rPr lang="en-US" altLang="zh-CN" sz="2000" dirty="0"/>
              <a:t>internal membrane</a:t>
            </a:r>
            <a:r>
              <a:rPr lang="zh-CN" altLang="en-US" sz="2000" dirty="0"/>
              <a:t>）系统</a:t>
            </a:r>
          </a:p>
          <a:p>
            <a:pPr lvl="1">
              <a:spcAft>
                <a:spcPts val="600"/>
              </a:spcAft>
            </a:pPr>
            <a:r>
              <a:rPr lang="zh-CN" altLang="en-US" sz="2000" dirty="0"/>
              <a:t>细胞质膜（</a:t>
            </a:r>
            <a:r>
              <a:rPr lang="en-US" altLang="zh-CN" sz="2000" dirty="0"/>
              <a:t>plasma membrane</a:t>
            </a:r>
            <a:r>
              <a:rPr lang="zh-CN" altLang="en-US" sz="2000" dirty="0"/>
              <a:t>）</a:t>
            </a:r>
          </a:p>
          <a:p>
            <a:endParaRPr lang="zh-CN" altLang="en-US" sz="2400" dirty="0"/>
          </a:p>
        </p:txBody>
      </p:sp>
      <p:pic>
        <p:nvPicPr>
          <p:cNvPr id="4" name="Picture 2" descr="figure 10-08">
            <a:extLst>
              <a:ext uri="{FF2B5EF4-FFF2-40B4-BE49-F238E27FC236}">
                <a16:creationId xmlns:a16="http://schemas.microsoft.com/office/drawing/2014/main" id="{C677B4F6-1794-4842-98E9-6C26DA9DFC7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4365" y="2638911"/>
            <a:ext cx="4377221" cy="421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5">
            <a:extLst>
              <a:ext uri="{FF2B5EF4-FFF2-40B4-BE49-F238E27FC236}">
                <a16:creationId xmlns:a16="http://schemas.microsoft.com/office/drawing/2014/main" id="{6BD8796F-E598-4D77-B54E-EB1443D180B7}"/>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30390" y="1825016"/>
            <a:ext cx="4626684" cy="422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F0BBBA72-420E-436E-AD0B-6755AC0EB1F5}"/>
              </a:ext>
            </a:extLst>
          </p:cNvPr>
          <p:cNvSpPr/>
          <p:nvPr/>
        </p:nvSpPr>
        <p:spPr>
          <a:xfrm>
            <a:off x="7826329" y="6316250"/>
            <a:ext cx="3034805" cy="338554"/>
          </a:xfrm>
          <a:prstGeom prst="rect">
            <a:avLst/>
          </a:prstGeom>
        </p:spPr>
        <p:txBody>
          <a:bodyPr wrap="none">
            <a:spAutoFit/>
          </a:bodyPr>
          <a:lstStyle/>
          <a:p>
            <a:r>
              <a:rPr lang="en-US" altLang="zh-CN" sz="1600" b="1" dirty="0">
                <a:solidFill>
                  <a:srgbClr val="0033CC"/>
                </a:solidFill>
                <a:latin typeface="Arial" panose="020B0604020202020204" pitchFamily="34" charset="0"/>
                <a:cs typeface="Arial" panose="020B0604020202020204" pitchFamily="34" charset="0"/>
              </a:rPr>
              <a:t>The Functions of Membranes</a:t>
            </a:r>
            <a:endParaRPr lang="zh-CN" altLang="en-US" sz="1600" b="1" dirty="0">
              <a:solidFill>
                <a:srgbClr val="0033C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5638269"/>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a:extLst>
              <a:ext uri="{FF2B5EF4-FFF2-40B4-BE49-F238E27FC236}">
                <a16:creationId xmlns:a16="http://schemas.microsoft.com/office/drawing/2014/main" id="{5C0CAD4A-2217-4F91-B62C-32C16DE54670}"/>
              </a:ext>
            </a:extLst>
          </p:cNvPr>
          <p:cNvSpPr>
            <a:spLocks noGrp="1"/>
          </p:cNvSpPr>
          <p:nvPr>
            <p:ph idx="1"/>
          </p:nvPr>
        </p:nvSpPr>
        <p:spPr/>
        <p:txBody>
          <a:bodyPr>
            <a:normAutofit/>
          </a:bodyPr>
          <a:lstStyle/>
          <a:p>
            <a:pPr eaLnBrk="1" hangingPunct="1"/>
            <a:r>
              <a:rPr lang="zh-CN" altLang="en-US" sz="2000" dirty="0"/>
              <a:t>所有膜蛋白在质膜上都呈不对称分布，每种膜蛋白分子在质膜上都具有明确的方向性</a:t>
            </a:r>
            <a:endParaRPr lang="en-US" altLang="zh-CN" sz="2000" dirty="0"/>
          </a:p>
          <a:p>
            <a:pPr eaLnBrk="1" hangingPunct="1"/>
            <a:r>
              <a:rPr lang="zh-CN" altLang="en-US" sz="2000" dirty="0"/>
              <a:t>糖蛋白的糖残基均分布在生物膜的非胞质一侧</a:t>
            </a:r>
          </a:p>
        </p:txBody>
      </p:sp>
      <p:pic>
        <p:nvPicPr>
          <p:cNvPr id="54278" name="Picture 2" descr="figure 10-27">
            <a:extLst>
              <a:ext uri="{FF2B5EF4-FFF2-40B4-BE49-F238E27FC236}">
                <a16:creationId xmlns:a16="http://schemas.microsoft.com/office/drawing/2014/main" id="{C8061A05-2DB3-4E73-8A47-A23260DC469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561815" y="1815538"/>
            <a:ext cx="2805819" cy="476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3">
            <a:extLst>
              <a:ext uri="{FF2B5EF4-FFF2-40B4-BE49-F238E27FC236}">
                <a16:creationId xmlns:a16="http://schemas.microsoft.com/office/drawing/2014/main" id="{9CC53E20-8E3B-47CC-B4B1-AC90CCCCAFB6}"/>
              </a:ext>
            </a:extLst>
          </p:cNvPr>
          <p:cNvSpPr txBox="1">
            <a:spLocks noChangeArrowheads="1"/>
          </p:cNvSpPr>
          <p:nvPr/>
        </p:nvSpPr>
        <p:spPr bwMode="auto">
          <a:xfrm>
            <a:off x="7502196" y="6578456"/>
            <a:ext cx="47148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dirty="0">
                <a:ea typeface="ヒラギノ角ゴ Pro W3" pitchFamily="64" charset="-128"/>
              </a:rPr>
              <a:t>Figure 10-27 </a:t>
            </a:r>
            <a:r>
              <a:rPr lang="en-US" altLang="zh-CN" sz="1100" i="1" dirty="0">
                <a:ea typeface="ヒラギノ角ゴ Pro W3" pitchFamily="64" charset="-128"/>
              </a:rPr>
              <a:t> Molecular Biology of the Cell</a:t>
            </a:r>
            <a:r>
              <a:rPr lang="en-US" altLang="zh-CN" sz="1100" dirty="0">
                <a:ea typeface="ヒラギノ角ゴ Pro W3" pitchFamily="64" charset="-128"/>
              </a:rPr>
              <a:t> (© Garland Science 2008)</a:t>
            </a:r>
          </a:p>
        </p:txBody>
      </p:sp>
      <p:pic>
        <p:nvPicPr>
          <p:cNvPr id="8" name="图片 7" descr="3-20">
            <a:extLst>
              <a:ext uri="{FF2B5EF4-FFF2-40B4-BE49-F238E27FC236}">
                <a16:creationId xmlns:a16="http://schemas.microsoft.com/office/drawing/2014/main" id="{6830A414-F25B-4891-8273-BA4856AD6916}"/>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1025095" y="2045230"/>
            <a:ext cx="4026589" cy="4440297"/>
          </a:xfrm>
          <a:prstGeom prst="rect">
            <a:avLst/>
          </a:prstGeom>
        </p:spPr>
      </p:pic>
      <p:sp>
        <p:nvSpPr>
          <p:cNvPr id="9" name="矩形 8">
            <a:extLst>
              <a:ext uri="{FF2B5EF4-FFF2-40B4-BE49-F238E27FC236}">
                <a16:creationId xmlns:a16="http://schemas.microsoft.com/office/drawing/2014/main" id="{44CE81B4-33EC-4CF1-ADAA-DAD7B912F9DE}"/>
              </a:ext>
            </a:extLst>
          </p:cNvPr>
          <p:cNvSpPr/>
          <p:nvPr/>
        </p:nvSpPr>
        <p:spPr>
          <a:xfrm>
            <a:off x="494495" y="6485527"/>
            <a:ext cx="4750019" cy="338554"/>
          </a:xfrm>
          <a:prstGeom prst="rect">
            <a:avLst/>
          </a:prstGeom>
        </p:spPr>
        <p:txBody>
          <a:bodyPr wrap="square">
            <a:spAutoFit/>
          </a:bodyPr>
          <a:lstStyle/>
          <a:p>
            <a:pPr algn="ct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3-20 </a:t>
            </a:r>
            <a:r>
              <a:rPr lang="zh-CN" altLang="en-US" sz="1600" b="1" dirty="0">
                <a:solidFill>
                  <a:srgbClr val="0033CC"/>
                </a:solidFill>
                <a:latin typeface="Arial" panose="020B0604020202020204" pitchFamily="34" charset="0"/>
                <a:ea typeface="微软雅黑" panose="020B0503020204020204" pitchFamily="34" charset="-122"/>
              </a:rPr>
              <a:t>人的</a:t>
            </a:r>
            <a:r>
              <a:rPr lang="en-US" altLang="zh-CN" sz="1600" b="1" dirty="0">
                <a:solidFill>
                  <a:srgbClr val="0033CC"/>
                </a:solidFill>
                <a:latin typeface="Arial" panose="020B0604020202020204" pitchFamily="34" charset="0"/>
                <a:ea typeface="微软雅黑" panose="020B0503020204020204" pitchFamily="34" charset="-122"/>
              </a:rPr>
              <a:t>ABO </a:t>
            </a:r>
            <a:r>
              <a:rPr lang="zh-CN" altLang="en-US" sz="1600" b="1" dirty="0">
                <a:solidFill>
                  <a:srgbClr val="0033CC"/>
                </a:solidFill>
                <a:latin typeface="Arial" panose="020B0604020202020204" pitchFamily="34" charset="0"/>
                <a:ea typeface="微软雅黑" panose="020B0503020204020204" pitchFamily="34" charset="-122"/>
              </a:rPr>
              <a:t>血型抗原寡糖链结构的比较</a:t>
            </a:r>
          </a:p>
        </p:txBody>
      </p:sp>
      <p:sp>
        <p:nvSpPr>
          <p:cNvPr id="3" name="标题 2">
            <a:extLst>
              <a:ext uri="{FF2B5EF4-FFF2-40B4-BE49-F238E27FC236}">
                <a16:creationId xmlns:a16="http://schemas.microsoft.com/office/drawing/2014/main" id="{CED4DEC9-C4AB-4E69-9196-1992001383DA}"/>
              </a:ext>
            </a:extLst>
          </p:cNvPr>
          <p:cNvSpPr>
            <a:spLocks noGrp="1"/>
          </p:cNvSpPr>
          <p:nvPr>
            <p:ph type="title"/>
          </p:nvPr>
        </p:nvSpPr>
        <p:spPr/>
        <p:txBody>
          <a:bodyPr/>
          <a:lstStyle/>
          <a:p>
            <a:r>
              <a:rPr lang="zh-CN" altLang="en-US" dirty="0"/>
              <a:t>（三）膜蛋白的不对称性</a:t>
            </a:r>
          </a:p>
        </p:txBody>
      </p:sp>
    </p:spTree>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膜蛋白的流动性和不对称性重要生物学意义</a:t>
            </a:r>
          </a:p>
        </p:txBody>
      </p:sp>
      <p:sp>
        <p:nvSpPr>
          <p:cNvPr id="3" name="内容占位符 2"/>
          <p:cNvSpPr>
            <a:spLocks noGrp="1"/>
          </p:cNvSpPr>
          <p:nvPr>
            <p:ph idx="1"/>
          </p:nvPr>
        </p:nvSpPr>
        <p:spPr>
          <a:xfrm>
            <a:off x="950826" y="1880681"/>
            <a:ext cx="8251540" cy="5435604"/>
          </a:xfrm>
        </p:spPr>
        <p:txBody>
          <a:bodyPr/>
          <a:lstStyle/>
          <a:p>
            <a:r>
              <a:rPr lang="en-US" altLang="zh-CN" dirty="0"/>
              <a:t>1.</a:t>
            </a:r>
            <a:r>
              <a:rPr lang="zh-CN" altLang="zh-CN" dirty="0"/>
              <a:t>膜流动性是其执行正常功能的必要条件。</a:t>
            </a:r>
            <a:endParaRPr lang="en-US" altLang="zh-CN" dirty="0"/>
          </a:p>
          <a:p>
            <a:endParaRPr lang="en-US" altLang="zh-CN" dirty="0"/>
          </a:p>
          <a:p>
            <a:endParaRPr lang="zh-CN" altLang="zh-CN" dirty="0"/>
          </a:p>
          <a:p>
            <a:r>
              <a:rPr lang="en-US" altLang="zh-CN" dirty="0"/>
              <a:t>2.</a:t>
            </a:r>
            <a:r>
              <a:rPr lang="zh-CN" altLang="zh-CN" dirty="0"/>
              <a:t>细胞膜的不对称性对维持膜的极性、膜功能不对称性和方向性（如：物质运输、信号传递的方向性），保证细胞代谢功能的正常进行至关重要。</a:t>
            </a:r>
          </a:p>
          <a:p>
            <a:endParaRPr lang="zh-CN" altLang="en-US" dirty="0"/>
          </a:p>
        </p:txBody>
      </p:sp>
    </p:spTree>
    <p:extLst>
      <p:ext uri="{BB962C8B-B14F-4D97-AF65-F5344CB8AC3E}">
        <p14:creationId xmlns:p14="http://schemas.microsoft.com/office/powerpoint/2010/main" val="3377390992"/>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008A5273-0540-499D-8232-B5D43FC4B206}"/>
              </a:ext>
            </a:extLst>
          </p:cNvPr>
          <p:cNvSpPr>
            <a:spLocks noGrp="1"/>
          </p:cNvSpPr>
          <p:nvPr>
            <p:ph type="title"/>
          </p:nvPr>
        </p:nvSpPr>
        <p:spPr/>
        <p:txBody>
          <a:bodyPr/>
          <a:lstStyle/>
          <a:p>
            <a:pPr algn="l" eaLnBrk="1" hangingPunct="1"/>
            <a:r>
              <a:rPr lang="zh-CN" altLang="en-US" dirty="0"/>
              <a:t>三、细胞质膜相关的膜骨架</a:t>
            </a:r>
          </a:p>
        </p:txBody>
      </p:sp>
      <p:sp>
        <p:nvSpPr>
          <p:cNvPr id="56323" name="Text Box 3">
            <a:extLst>
              <a:ext uri="{FF2B5EF4-FFF2-40B4-BE49-F238E27FC236}">
                <a16:creationId xmlns:a16="http://schemas.microsoft.com/office/drawing/2014/main" id="{C9CDC709-A858-49AE-947F-910AC82339CC}"/>
              </a:ext>
            </a:extLst>
          </p:cNvPr>
          <p:cNvSpPr txBox="1">
            <a:spLocks noChangeArrowheads="1"/>
          </p:cNvSpPr>
          <p:nvPr/>
        </p:nvSpPr>
        <p:spPr bwMode="auto">
          <a:xfrm>
            <a:off x="1562100" y="6392864"/>
            <a:ext cx="90678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200">
                <a:ea typeface="ヒラギノ角ゴ Pro W3" pitchFamily="64" charset="-128"/>
              </a:rPr>
              <a:t>Figure 10-42a </a:t>
            </a:r>
            <a:r>
              <a:rPr lang="en-US" altLang="zh-CN" sz="1200" i="1">
                <a:ea typeface="ヒラギノ角ゴ Pro W3" pitchFamily="64" charset="-128"/>
              </a:rPr>
              <a:t> Molecular Biology of the Cell</a:t>
            </a:r>
            <a:r>
              <a:rPr lang="en-US" altLang="zh-CN" sz="1200">
                <a:ea typeface="ヒラギノ角ゴ Pro W3" pitchFamily="64" charset="-128"/>
              </a:rPr>
              <a:t> (© Garland Science 2008)</a:t>
            </a:r>
          </a:p>
        </p:txBody>
      </p:sp>
      <p:pic>
        <p:nvPicPr>
          <p:cNvPr id="56324" name="Picture 5" descr="figure 10-42a">
            <a:extLst>
              <a:ext uri="{FF2B5EF4-FFF2-40B4-BE49-F238E27FC236}">
                <a16:creationId xmlns:a16="http://schemas.microsoft.com/office/drawing/2014/main" id="{6FDC8AD3-9E9A-4668-93FD-4EA4C1E3D81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01939" y="1409701"/>
            <a:ext cx="6588125"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内容占位符 2">
            <a:extLst>
              <a:ext uri="{FF2B5EF4-FFF2-40B4-BE49-F238E27FC236}">
                <a16:creationId xmlns:a16="http://schemas.microsoft.com/office/drawing/2014/main" id="{C7D0CA50-756F-4B0A-A53B-717371BC6014}"/>
              </a:ext>
            </a:extLst>
          </p:cNvPr>
          <p:cNvSpPr>
            <a:spLocks noGrp="1"/>
          </p:cNvSpPr>
          <p:nvPr>
            <p:ph idx="1"/>
          </p:nvPr>
        </p:nvSpPr>
        <p:spPr/>
        <p:txBody>
          <a:bodyPr>
            <a:normAutofit/>
          </a:bodyPr>
          <a:lstStyle/>
          <a:p>
            <a:pPr>
              <a:lnSpc>
                <a:spcPct val="150000"/>
              </a:lnSpc>
            </a:pPr>
            <a:r>
              <a:rPr lang="zh-CN" altLang="en-US" sz="2000" dirty="0"/>
              <a:t>细胞质膜下与膜蛋白相连的由纤维蛋白组成的网架结构，参与维持质膜形状并协助质膜完成多种生理功能；也称</a:t>
            </a:r>
            <a:r>
              <a:rPr lang="zh-CN" altLang="en-US" sz="2000" b="1" dirty="0">
                <a:solidFill>
                  <a:srgbClr val="0033CC"/>
                </a:solidFill>
              </a:rPr>
              <a:t>基于肌动蛋白的膜骨架（</a:t>
            </a:r>
            <a:r>
              <a:rPr lang="en-US" altLang="zh-CN" sz="2000" b="1" dirty="0">
                <a:solidFill>
                  <a:srgbClr val="0033CC"/>
                </a:solidFill>
              </a:rPr>
              <a:t>actin-based membrane skeleton</a:t>
            </a:r>
            <a:r>
              <a:rPr lang="zh-CN" altLang="en-US" sz="2000" b="1" dirty="0">
                <a:solidFill>
                  <a:srgbClr val="0033CC"/>
                </a:solidFill>
              </a:rPr>
              <a:t>）</a:t>
            </a:r>
          </a:p>
          <a:p>
            <a:pPr>
              <a:lnSpc>
                <a:spcPct val="150000"/>
              </a:lnSpc>
            </a:pPr>
            <a:r>
              <a:rPr lang="zh-CN" altLang="en-US" sz="2000" dirty="0"/>
              <a:t>哺乳动物红细胞具有很好的弹性和强度</a:t>
            </a:r>
          </a:p>
          <a:p>
            <a:pPr>
              <a:lnSpc>
                <a:spcPct val="150000"/>
              </a:lnSpc>
            </a:pPr>
            <a:endParaRPr lang="zh-CN" altLang="en-US" sz="2000" dirty="0"/>
          </a:p>
        </p:txBody>
      </p:sp>
      <p:sp>
        <p:nvSpPr>
          <p:cNvPr id="57348" name="Text Box 3">
            <a:extLst>
              <a:ext uri="{FF2B5EF4-FFF2-40B4-BE49-F238E27FC236}">
                <a16:creationId xmlns:a16="http://schemas.microsoft.com/office/drawing/2014/main" id="{5D9D2B24-51C0-4A3B-B8BC-44A224106CBB}"/>
              </a:ext>
            </a:extLst>
          </p:cNvPr>
          <p:cNvSpPr txBox="1">
            <a:spLocks noChangeArrowheads="1"/>
          </p:cNvSpPr>
          <p:nvPr/>
        </p:nvSpPr>
        <p:spPr bwMode="auto">
          <a:xfrm>
            <a:off x="1562100" y="6498512"/>
            <a:ext cx="90678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100" dirty="0">
                <a:ea typeface="ヒラギノ角ゴ Pro W3" pitchFamily="64" charset="-128"/>
              </a:rPr>
              <a:t>Figure 10-40 </a:t>
            </a:r>
            <a:r>
              <a:rPr lang="en-US" altLang="zh-CN" sz="1100" i="1" dirty="0">
                <a:ea typeface="ヒラギノ角ゴ Pro W3" pitchFamily="64" charset="-128"/>
              </a:rPr>
              <a:t> Molecular Biology of the Cell</a:t>
            </a:r>
            <a:r>
              <a:rPr lang="en-US" altLang="zh-CN" sz="1100" dirty="0">
                <a:ea typeface="ヒラギノ角ゴ Pro W3" pitchFamily="64" charset="-128"/>
              </a:rPr>
              <a:t> (© Garland Science 2008)</a:t>
            </a:r>
          </a:p>
        </p:txBody>
      </p:sp>
      <p:grpSp>
        <p:nvGrpSpPr>
          <p:cNvPr id="57349" name="组合 1">
            <a:extLst>
              <a:ext uri="{FF2B5EF4-FFF2-40B4-BE49-F238E27FC236}">
                <a16:creationId xmlns:a16="http://schemas.microsoft.com/office/drawing/2014/main" id="{0D4D10A0-18A1-409E-8C7E-AFAE27920E7B}"/>
              </a:ext>
            </a:extLst>
          </p:cNvPr>
          <p:cNvGrpSpPr>
            <a:grpSpLocks/>
          </p:cNvGrpSpPr>
          <p:nvPr/>
        </p:nvGrpSpPr>
        <p:grpSpPr bwMode="auto">
          <a:xfrm>
            <a:off x="1939925" y="3154367"/>
            <a:ext cx="8312150" cy="3240087"/>
            <a:chOff x="539551" y="3125933"/>
            <a:chExt cx="8311492" cy="3240087"/>
          </a:xfrm>
        </p:grpSpPr>
        <p:pic>
          <p:nvPicPr>
            <p:cNvPr id="57350" name="Picture 2" descr="figure 10-40">
              <a:extLst>
                <a:ext uri="{FF2B5EF4-FFF2-40B4-BE49-F238E27FC236}">
                  <a16:creationId xmlns:a16="http://schemas.microsoft.com/office/drawing/2014/main" id="{DE9EF1E9-8352-4870-B970-71AD55EABB64}"/>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9551" y="3125933"/>
              <a:ext cx="4340225" cy="324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51" name="Picture 2" descr="figure 11-19">
              <a:extLst>
                <a:ext uri="{FF2B5EF4-FFF2-40B4-BE49-F238E27FC236}">
                  <a16:creationId xmlns:a16="http://schemas.microsoft.com/office/drawing/2014/main" id="{21ED5672-ECD3-4C6D-90E3-858FC6F38DD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48064" y="3125976"/>
              <a:ext cx="3702979"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标题 2">
            <a:extLst>
              <a:ext uri="{FF2B5EF4-FFF2-40B4-BE49-F238E27FC236}">
                <a16:creationId xmlns:a16="http://schemas.microsoft.com/office/drawing/2014/main" id="{BFB36F5F-BBF8-4CA7-BF3C-7C3A1328A322}"/>
              </a:ext>
            </a:extLst>
          </p:cNvPr>
          <p:cNvSpPr>
            <a:spLocks noGrp="1"/>
          </p:cNvSpPr>
          <p:nvPr>
            <p:ph type="title"/>
          </p:nvPr>
        </p:nvSpPr>
        <p:spPr/>
        <p:txBody>
          <a:bodyPr/>
          <a:lstStyle/>
          <a:p>
            <a:r>
              <a:rPr lang="zh-CN" altLang="en-US" dirty="0"/>
              <a:t>（一）膜骨架</a:t>
            </a:r>
          </a:p>
        </p:txBody>
      </p:sp>
    </p:spTree>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4" descr="20xcta-46">
            <a:extLst>
              <a:ext uri="{FF2B5EF4-FFF2-40B4-BE49-F238E27FC236}">
                <a16:creationId xmlns:a16="http://schemas.microsoft.com/office/drawing/2014/main" id="{1B3F45B9-9755-489C-89AE-993E624585C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5185" y="1282701"/>
            <a:ext cx="4440237"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descr="CXI24">
            <a:extLst>
              <a:ext uri="{FF2B5EF4-FFF2-40B4-BE49-F238E27FC236}">
                <a16:creationId xmlns:a16="http://schemas.microsoft.com/office/drawing/2014/main" id="{47193362-69CC-4AE1-A123-69C6A6616B2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4288" y="859000"/>
            <a:ext cx="5283069" cy="236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7">
            <a:extLst>
              <a:ext uri="{FF2B5EF4-FFF2-40B4-BE49-F238E27FC236}">
                <a16:creationId xmlns:a16="http://schemas.microsoft.com/office/drawing/2014/main" id="{F625D52A-4E07-41A9-B4AD-E6F54E74CE5F}"/>
              </a:ext>
            </a:extLst>
          </p:cNvPr>
          <p:cNvPicPr>
            <a:picLocks noChangeAspect="1" noChangeArrowheads="1"/>
          </p:cNvPicPr>
          <p:nvPr/>
        </p:nvPicPr>
        <p:blipFill>
          <a:blip r:embed="rId5">
            <a:lum contrast="42000"/>
            <a:extLst>
              <a:ext uri="{28A0092B-C50C-407E-A947-70E740481C1C}">
                <a14:useLocalDpi xmlns:a14="http://schemas.microsoft.com/office/drawing/2010/main"/>
              </a:ext>
            </a:extLst>
          </a:blip>
          <a:srcRect/>
          <a:stretch>
            <a:fillRect/>
          </a:stretch>
        </p:blipFill>
        <p:spPr bwMode="auto">
          <a:xfrm>
            <a:off x="6866580" y="3892551"/>
            <a:ext cx="4319588" cy="259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58374" name="Rectangle 8">
            <a:extLst>
              <a:ext uri="{FF2B5EF4-FFF2-40B4-BE49-F238E27FC236}">
                <a16:creationId xmlns:a16="http://schemas.microsoft.com/office/drawing/2014/main" id="{6C19D6AA-FC43-4BFC-8131-D46C9FE1D56C}"/>
              </a:ext>
            </a:extLst>
          </p:cNvPr>
          <p:cNvSpPr>
            <a:spLocks noChangeArrowheads="1"/>
          </p:cNvSpPr>
          <p:nvPr/>
        </p:nvSpPr>
        <p:spPr bwMode="auto">
          <a:xfrm>
            <a:off x="8220803" y="3225799"/>
            <a:ext cx="1570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zh-CN" altLang="en-US" sz="2000" b="1" dirty="0">
                <a:solidFill>
                  <a:srgbClr val="0000FF"/>
                </a:solidFill>
                <a:ea typeface="微软雅黑" panose="020B0503020204020204" pitchFamily="34" charset="-122"/>
              </a:rPr>
              <a:t>血影</a:t>
            </a:r>
            <a:r>
              <a:rPr lang="en-US" altLang="zh-CN" sz="2000" b="1" dirty="0">
                <a:solidFill>
                  <a:srgbClr val="0000FF"/>
                </a:solidFill>
                <a:ea typeface="微软雅黑" panose="020B0503020204020204" pitchFamily="34" charset="-122"/>
              </a:rPr>
              <a:t>(ghost)</a:t>
            </a:r>
          </a:p>
        </p:txBody>
      </p:sp>
      <p:sp>
        <p:nvSpPr>
          <p:cNvPr id="3" name="标题 2">
            <a:extLst>
              <a:ext uri="{FF2B5EF4-FFF2-40B4-BE49-F238E27FC236}">
                <a16:creationId xmlns:a16="http://schemas.microsoft.com/office/drawing/2014/main" id="{3F4BEBBC-B88B-4F97-9D43-26D3C99E28D5}"/>
              </a:ext>
            </a:extLst>
          </p:cNvPr>
          <p:cNvSpPr>
            <a:spLocks noGrp="1"/>
          </p:cNvSpPr>
          <p:nvPr>
            <p:ph type="title"/>
          </p:nvPr>
        </p:nvSpPr>
        <p:spPr/>
        <p:txBody>
          <a:bodyPr/>
          <a:lstStyle/>
          <a:p>
            <a:r>
              <a:rPr lang="zh-CN" altLang="en-US" dirty="0"/>
              <a:t>（二）红细胞的生物学特性</a:t>
            </a:r>
          </a:p>
        </p:txBody>
      </p:sp>
    </p:spTree>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内容占位符 2">
            <a:extLst>
              <a:ext uri="{FF2B5EF4-FFF2-40B4-BE49-F238E27FC236}">
                <a16:creationId xmlns:a16="http://schemas.microsoft.com/office/drawing/2014/main" id="{7AD875C5-B4BC-4657-B179-EECD2E9E4991}"/>
              </a:ext>
            </a:extLst>
          </p:cNvPr>
          <p:cNvSpPr>
            <a:spLocks noGrp="1"/>
          </p:cNvSpPr>
          <p:nvPr>
            <p:ph idx="1"/>
          </p:nvPr>
        </p:nvSpPr>
        <p:spPr/>
        <p:txBody>
          <a:bodyPr>
            <a:normAutofit/>
          </a:bodyPr>
          <a:lstStyle/>
          <a:p>
            <a:pPr>
              <a:lnSpc>
                <a:spcPts val="3600"/>
              </a:lnSpc>
            </a:pPr>
            <a:r>
              <a:rPr lang="zh-CN" altLang="en-US" sz="2000" dirty="0"/>
              <a:t>红细胞质膜的刚性与韧性主要由质膜蛋白与膜骨架复合体的相互作用来实现</a:t>
            </a:r>
            <a:endParaRPr lang="en-US" altLang="zh-CN" sz="2000" dirty="0"/>
          </a:p>
          <a:p>
            <a:pPr>
              <a:lnSpc>
                <a:spcPts val="3600"/>
              </a:lnSpc>
            </a:pPr>
            <a:r>
              <a:rPr lang="zh-CN" altLang="en-US" sz="2000" dirty="0"/>
              <a:t>红细胞双凹形椭圆结构的形成还需要其他的骨架纤维参与</a:t>
            </a:r>
          </a:p>
        </p:txBody>
      </p:sp>
      <p:pic>
        <p:nvPicPr>
          <p:cNvPr id="7" name="图片 6" descr="3-21">
            <a:extLst>
              <a:ext uri="{FF2B5EF4-FFF2-40B4-BE49-F238E27FC236}">
                <a16:creationId xmlns:a16="http://schemas.microsoft.com/office/drawing/2014/main" id="{81528CF8-AFDC-47DB-A974-B8224D854917}"/>
              </a:ext>
            </a:extLst>
          </p:cNvPr>
          <p:cNvPicPr>
            <a:picLocks noGrp="1" noChangeAspect="1"/>
          </p:cNvPicPr>
          <p:nvPr isPhoto="1"/>
        </p:nvPicPr>
        <p:blipFill>
          <a:blip r:embed="rId3" cstate="screen">
            <a:lum/>
            <a:extLst>
              <a:ext uri="{28A0092B-C50C-407E-A947-70E740481C1C}">
                <a14:useLocalDpi xmlns:a14="http://schemas.microsoft.com/office/drawing/2010/main"/>
              </a:ext>
            </a:extLst>
          </a:blip>
          <a:stretch>
            <a:fillRect/>
          </a:stretch>
        </p:blipFill>
        <p:spPr>
          <a:xfrm>
            <a:off x="685800" y="2491693"/>
            <a:ext cx="10820400" cy="3648075"/>
          </a:xfrm>
          <a:prstGeom prst="rect">
            <a:avLst/>
          </a:prstGeom>
        </p:spPr>
      </p:pic>
      <p:sp>
        <p:nvSpPr>
          <p:cNvPr id="8" name="矩形 7">
            <a:extLst>
              <a:ext uri="{FF2B5EF4-FFF2-40B4-BE49-F238E27FC236}">
                <a16:creationId xmlns:a16="http://schemas.microsoft.com/office/drawing/2014/main" id="{131C8E47-230B-4DB0-B150-B3DB805D2C00}"/>
              </a:ext>
            </a:extLst>
          </p:cNvPr>
          <p:cNvSpPr/>
          <p:nvPr/>
        </p:nvSpPr>
        <p:spPr>
          <a:xfrm>
            <a:off x="0" y="6139769"/>
            <a:ext cx="12192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3-21 </a:t>
            </a:r>
            <a:r>
              <a:rPr lang="zh-CN" altLang="en-US" sz="1600" b="1" dirty="0">
                <a:solidFill>
                  <a:srgbClr val="0033CC"/>
                </a:solidFill>
                <a:latin typeface="Arial" panose="020B0604020202020204" pitchFamily="34" charset="0"/>
                <a:ea typeface="微软雅黑" panose="020B0503020204020204" pitchFamily="34" charset="-122"/>
              </a:rPr>
              <a:t>红细胞膜骨架的基本结构与成分</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A. </a:t>
            </a:r>
            <a:r>
              <a:rPr lang="zh-CN" altLang="en-US" sz="1400" dirty="0">
                <a:solidFill>
                  <a:prstClr val="black"/>
                </a:solidFill>
                <a:latin typeface="Arial" panose="020B0604020202020204" pitchFamily="34" charset="0"/>
                <a:ea typeface="微软雅黑" panose="020B0503020204020204" pitchFamily="34" charset="-122"/>
              </a:rPr>
              <a:t>红细胞血影。</a:t>
            </a:r>
            <a:r>
              <a:rPr lang="en-US" altLang="zh-CN" sz="1400" dirty="0">
                <a:solidFill>
                  <a:prstClr val="black"/>
                </a:solidFill>
                <a:latin typeface="Arial" panose="020B0604020202020204" pitchFamily="34" charset="0"/>
                <a:ea typeface="微软雅黑" panose="020B0503020204020204" pitchFamily="34" charset="-122"/>
              </a:rPr>
              <a:t>B. SDS-</a:t>
            </a:r>
            <a:r>
              <a:rPr lang="zh-CN" altLang="en-US" sz="1400" dirty="0">
                <a:solidFill>
                  <a:prstClr val="black"/>
                </a:solidFill>
                <a:latin typeface="Arial" panose="020B0604020202020204" pitchFamily="34" charset="0"/>
                <a:ea typeface="微软雅黑" panose="020B0503020204020204" pitchFamily="34" charset="-122"/>
              </a:rPr>
              <a:t>聚丙烯酰胺凝胶电泳对血影成分分析。</a:t>
            </a:r>
            <a:r>
              <a:rPr lang="en-US" altLang="zh-CN" sz="1400" dirty="0">
                <a:solidFill>
                  <a:prstClr val="black"/>
                </a:solidFill>
                <a:latin typeface="Arial" panose="020B0604020202020204" pitchFamily="34" charset="0"/>
                <a:ea typeface="微软雅黑" panose="020B0503020204020204" pitchFamily="34" charset="-122"/>
              </a:rPr>
              <a:t>C. </a:t>
            </a:r>
            <a:r>
              <a:rPr lang="zh-CN" altLang="en-US" sz="1400" dirty="0">
                <a:solidFill>
                  <a:prstClr val="black"/>
                </a:solidFill>
                <a:latin typeface="Arial" panose="020B0604020202020204" pitchFamily="34" charset="0"/>
                <a:ea typeface="微软雅黑" panose="020B0503020204020204" pitchFamily="34" charset="-122"/>
              </a:rPr>
              <a:t>血影的负染色电镜照片，显示出网状的膜骨架结构。</a:t>
            </a:r>
            <a:r>
              <a:rPr lang="en-US" altLang="zh-CN" sz="1400" dirty="0">
                <a:solidFill>
                  <a:prstClr val="black"/>
                </a:solidFill>
                <a:latin typeface="Arial" panose="020B0604020202020204" pitchFamily="34" charset="0"/>
                <a:ea typeface="微软雅黑" panose="020B0503020204020204" pitchFamily="34" charset="-122"/>
              </a:rPr>
              <a:t>D. </a:t>
            </a:r>
            <a:r>
              <a:rPr lang="zh-CN" altLang="en-US" sz="1400" dirty="0">
                <a:solidFill>
                  <a:prstClr val="black"/>
                </a:solidFill>
                <a:latin typeface="Arial" panose="020B0604020202020204" pitchFamily="34" charset="0"/>
                <a:ea typeface="微软雅黑" panose="020B0503020204020204" pitchFamily="34" charset="-122"/>
              </a:rPr>
              <a:t>膜骨架与膜蛋白结合的示意图</a:t>
            </a:r>
          </a:p>
        </p:txBody>
      </p:sp>
      <p:sp>
        <p:nvSpPr>
          <p:cNvPr id="3" name="标题 2">
            <a:extLst>
              <a:ext uri="{FF2B5EF4-FFF2-40B4-BE49-F238E27FC236}">
                <a16:creationId xmlns:a16="http://schemas.microsoft.com/office/drawing/2014/main" id="{9274DA17-AAED-4546-A600-7DC6AEB9F830}"/>
              </a:ext>
            </a:extLst>
          </p:cNvPr>
          <p:cNvSpPr>
            <a:spLocks noGrp="1"/>
          </p:cNvSpPr>
          <p:nvPr>
            <p:ph type="title"/>
          </p:nvPr>
        </p:nvSpPr>
        <p:spPr/>
        <p:txBody>
          <a:bodyPr/>
          <a:lstStyle/>
          <a:p>
            <a:r>
              <a:rPr lang="zh-CN" altLang="en-US" dirty="0"/>
              <a:t>（三）红细胞质膜蛋白及膜骨架</a:t>
            </a:r>
          </a:p>
        </p:txBody>
      </p:sp>
    </p:spTree>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内容占位符 2">
            <a:extLst>
              <a:ext uri="{FF2B5EF4-FFF2-40B4-BE49-F238E27FC236}">
                <a16:creationId xmlns:a16="http://schemas.microsoft.com/office/drawing/2014/main" id="{94E90552-1875-4B2F-AED1-F6804B1806D1}"/>
              </a:ext>
            </a:extLst>
          </p:cNvPr>
          <p:cNvSpPr>
            <a:spLocks noGrp="1"/>
          </p:cNvSpPr>
          <p:nvPr>
            <p:ph idx="1"/>
          </p:nvPr>
        </p:nvSpPr>
        <p:spPr/>
        <p:txBody>
          <a:bodyPr>
            <a:normAutofit/>
          </a:bodyPr>
          <a:lstStyle/>
          <a:p>
            <a:pPr eaLnBrk="1" hangingPunct="1">
              <a:lnSpc>
                <a:spcPct val="150000"/>
              </a:lnSpc>
            </a:pPr>
            <a:r>
              <a:rPr lang="zh-CN" altLang="en-US" sz="2000" dirty="0"/>
              <a:t>除红细胞外，已发现在其他细胞中也存在与锚蛋白、血影蛋白及带</a:t>
            </a:r>
            <a:r>
              <a:rPr lang="en-US" altLang="zh-CN" sz="2000" dirty="0"/>
              <a:t>4.1 </a:t>
            </a:r>
            <a:r>
              <a:rPr lang="zh-CN" altLang="en-US" sz="2000" dirty="0"/>
              <a:t>蛋白类似的蛋白质，大多数细胞中也都存在膜骨架结构</a:t>
            </a:r>
          </a:p>
        </p:txBody>
      </p:sp>
      <p:pic>
        <p:nvPicPr>
          <p:cNvPr id="60420" name="Picture 2" descr="D:\编书\细胞生物学教材编写\第4版学习指南\Chapter 4 Fig\imagepage20.JPG">
            <a:extLst>
              <a:ext uri="{FF2B5EF4-FFF2-40B4-BE49-F238E27FC236}">
                <a16:creationId xmlns:a16="http://schemas.microsoft.com/office/drawing/2014/main" id="{E0E63464-C054-4F81-AA27-D64BEFEAF79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89666" y="2673369"/>
            <a:ext cx="6412667" cy="322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5C648FF4-E65D-48D8-93F3-A1191CEB5173}"/>
              </a:ext>
            </a:extLst>
          </p:cNvPr>
          <p:cNvSpPr/>
          <p:nvPr/>
        </p:nvSpPr>
        <p:spPr>
          <a:xfrm>
            <a:off x="2407920" y="6192761"/>
            <a:ext cx="7376160" cy="371577"/>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3-22 </a:t>
            </a:r>
            <a:r>
              <a:rPr lang="zh-CN" altLang="en-US" sz="1600" b="1" dirty="0">
                <a:solidFill>
                  <a:srgbClr val="0033CC"/>
                </a:solidFill>
                <a:latin typeface="Arial" panose="020B0604020202020204" pitchFamily="34" charset="0"/>
                <a:ea typeface="微软雅黑" panose="020B0503020204020204" pitchFamily="34" charset="-122"/>
              </a:rPr>
              <a:t>深度蚀刻电镜图片显示小鼠耳部外毛细胞的细胞质膜与膜骨架</a:t>
            </a:r>
          </a:p>
        </p:txBody>
      </p:sp>
      <p:sp>
        <p:nvSpPr>
          <p:cNvPr id="3" name="标题 2">
            <a:extLst>
              <a:ext uri="{FF2B5EF4-FFF2-40B4-BE49-F238E27FC236}">
                <a16:creationId xmlns:a16="http://schemas.microsoft.com/office/drawing/2014/main" id="{3A1CF6E6-108E-41CF-9676-319A7F4EDC1F}"/>
              </a:ext>
            </a:extLst>
          </p:cNvPr>
          <p:cNvSpPr>
            <a:spLocks noGrp="1"/>
          </p:cNvSpPr>
          <p:nvPr>
            <p:ph type="title"/>
          </p:nvPr>
        </p:nvSpPr>
        <p:spPr/>
        <p:txBody>
          <a:bodyPr/>
          <a:lstStyle/>
          <a:p>
            <a:r>
              <a:rPr lang="zh-CN" altLang="en-US" dirty="0"/>
              <a:t>（三）红细胞质膜蛋白及膜骨架</a:t>
            </a:r>
          </a:p>
        </p:txBody>
      </p:sp>
    </p:spTree>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E38A9AB6-E626-4BF4-9F55-5BEC4C7323D4}"/>
              </a:ext>
            </a:extLst>
          </p:cNvPr>
          <p:cNvSpPr>
            <a:spLocks noGrp="1"/>
          </p:cNvSpPr>
          <p:nvPr>
            <p:ph type="title"/>
          </p:nvPr>
        </p:nvSpPr>
        <p:spPr/>
        <p:txBody>
          <a:bodyPr/>
          <a:lstStyle/>
          <a:p>
            <a:pPr algn="l" eaLnBrk="1" hangingPunct="1"/>
            <a:r>
              <a:rPr lang="zh-CN" altLang="en-US" dirty="0">
                <a:solidFill>
                  <a:srgbClr val="FF0000"/>
                </a:solidFill>
              </a:rPr>
              <a:t>四、细胞质膜的基本功能 （重点）</a:t>
            </a:r>
          </a:p>
        </p:txBody>
      </p:sp>
      <p:sp>
        <p:nvSpPr>
          <p:cNvPr id="2" name="内容占位符 1">
            <a:extLst>
              <a:ext uri="{FF2B5EF4-FFF2-40B4-BE49-F238E27FC236}">
                <a16:creationId xmlns:a16="http://schemas.microsoft.com/office/drawing/2014/main" id="{6E41334F-F343-4DDC-A9C9-C3C3431ED1F2}"/>
              </a:ext>
            </a:extLst>
          </p:cNvPr>
          <p:cNvSpPr>
            <a:spLocks noGrp="1"/>
          </p:cNvSpPr>
          <p:nvPr>
            <p:ph idx="1"/>
          </p:nvPr>
        </p:nvSpPr>
        <p:spPr>
          <a:xfrm>
            <a:off x="824366" y="1219200"/>
            <a:ext cx="5413148" cy="5435604"/>
          </a:xfrm>
        </p:spPr>
        <p:txBody>
          <a:bodyPr>
            <a:normAutofit/>
          </a:bodyPr>
          <a:lstStyle/>
          <a:p>
            <a:pPr>
              <a:lnSpc>
                <a:spcPct val="150000"/>
              </a:lnSpc>
              <a:spcAft>
                <a:spcPts val="600"/>
              </a:spcAft>
            </a:pPr>
            <a:r>
              <a:rPr lang="zh-CN" altLang="en-US" sz="2000" dirty="0"/>
              <a:t>为细胞的生命活动提供相对稳定的内环境</a:t>
            </a:r>
          </a:p>
          <a:p>
            <a:pPr>
              <a:lnSpc>
                <a:spcPct val="150000"/>
              </a:lnSpc>
              <a:spcAft>
                <a:spcPts val="600"/>
              </a:spcAft>
            </a:pPr>
            <a:r>
              <a:rPr lang="zh-CN" altLang="en-US" sz="2000" dirty="0"/>
              <a:t>选择性的物质运输</a:t>
            </a:r>
          </a:p>
          <a:p>
            <a:pPr>
              <a:lnSpc>
                <a:spcPct val="150000"/>
              </a:lnSpc>
              <a:spcAft>
                <a:spcPts val="600"/>
              </a:spcAft>
            </a:pPr>
            <a:r>
              <a:rPr lang="zh-CN" altLang="en-US" sz="2000" dirty="0"/>
              <a:t>提供细胞识别位点，完成信息跨膜传导</a:t>
            </a:r>
          </a:p>
          <a:p>
            <a:pPr>
              <a:lnSpc>
                <a:spcPct val="150000"/>
              </a:lnSpc>
              <a:spcAft>
                <a:spcPts val="600"/>
              </a:spcAft>
            </a:pPr>
            <a:r>
              <a:rPr lang="zh-CN" altLang="en-US" sz="2000" dirty="0"/>
              <a:t>为多种酶提供结合与反应位点</a:t>
            </a:r>
          </a:p>
          <a:p>
            <a:pPr>
              <a:lnSpc>
                <a:spcPct val="150000"/>
              </a:lnSpc>
              <a:spcAft>
                <a:spcPts val="600"/>
              </a:spcAft>
            </a:pPr>
            <a:r>
              <a:rPr lang="zh-CN" altLang="en-US" sz="2000" dirty="0"/>
              <a:t>介导细胞与细胞、细胞与胞外基质间连接</a:t>
            </a:r>
          </a:p>
          <a:p>
            <a:pPr>
              <a:lnSpc>
                <a:spcPct val="150000"/>
              </a:lnSpc>
              <a:spcAft>
                <a:spcPts val="600"/>
              </a:spcAft>
            </a:pPr>
            <a:r>
              <a:rPr lang="zh-CN" altLang="en-US" sz="2000" dirty="0"/>
              <a:t>参与形成细胞表面特化结构</a:t>
            </a:r>
          </a:p>
          <a:p>
            <a:pPr>
              <a:lnSpc>
                <a:spcPct val="150000"/>
              </a:lnSpc>
              <a:spcAft>
                <a:spcPts val="600"/>
              </a:spcAft>
            </a:pPr>
            <a:r>
              <a:rPr lang="zh-CN" altLang="en-US" sz="2000" dirty="0"/>
              <a:t>膜蛋白的异常与某些遗传病、恶性肿瘤、自身免疫病甚至神经退行性疾病相关</a:t>
            </a:r>
          </a:p>
          <a:p>
            <a:pPr>
              <a:lnSpc>
                <a:spcPct val="150000"/>
              </a:lnSpc>
              <a:spcAft>
                <a:spcPts val="600"/>
              </a:spcAft>
            </a:pPr>
            <a:endParaRPr lang="zh-CN" altLang="en-US" sz="2000" dirty="0"/>
          </a:p>
        </p:txBody>
      </p:sp>
      <p:pic>
        <p:nvPicPr>
          <p:cNvPr id="4" name="图片 1">
            <a:extLst>
              <a:ext uri="{FF2B5EF4-FFF2-40B4-BE49-F238E27FC236}">
                <a16:creationId xmlns:a16="http://schemas.microsoft.com/office/drawing/2014/main" id="{83683156-C1B7-4F3F-B222-4ADBABCDE33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19902" y="1219200"/>
            <a:ext cx="4997727"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B37AB7B-3C71-450A-A352-01854684BFEB}"/>
              </a:ext>
            </a:extLst>
          </p:cNvPr>
          <p:cNvSpPr/>
          <p:nvPr/>
        </p:nvSpPr>
        <p:spPr>
          <a:xfrm>
            <a:off x="-8626" y="0"/>
            <a:ext cx="12200626" cy="1116000"/>
          </a:xfrm>
          <a:prstGeom prst="rect">
            <a:avLst/>
          </a:prstGeom>
          <a:solidFill>
            <a:srgbClr val="FFC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333928D-EB51-4BE4-9828-378AB60F9F75}"/>
              </a:ext>
            </a:extLst>
          </p:cNvPr>
          <p:cNvSpPr/>
          <p:nvPr/>
        </p:nvSpPr>
        <p:spPr>
          <a:xfrm>
            <a:off x="-8626" y="-15901"/>
            <a:ext cx="12200626" cy="1080000"/>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9">
            <a:extLst>
              <a:ext uri="{FF2B5EF4-FFF2-40B4-BE49-F238E27FC236}">
                <a16:creationId xmlns:a16="http://schemas.microsoft.com/office/drawing/2014/main" id="{89E44F2B-B3EA-4B32-AB6A-7366ED285CBB}"/>
              </a:ext>
            </a:extLst>
          </p:cNvPr>
          <p:cNvSpPr/>
          <p:nvPr/>
        </p:nvSpPr>
        <p:spPr>
          <a:xfrm>
            <a:off x="3859301" y="283751"/>
            <a:ext cx="4473399" cy="692498"/>
          </a:xfrm>
          <a:prstGeom prst="rect">
            <a:avLst/>
          </a:prstGeom>
        </p:spPr>
        <p:txBody>
          <a:bodyPr wrap="square" anchor="ctr" anchorCtr="1">
            <a:no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本章内容提要</a:t>
            </a:r>
          </a:p>
        </p:txBody>
      </p:sp>
      <p:pic>
        <p:nvPicPr>
          <p:cNvPr id="3" name="图片 2">
            <a:extLst>
              <a:ext uri="{FF2B5EF4-FFF2-40B4-BE49-F238E27FC236}">
                <a16:creationId xmlns:a16="http://schemas.microsoft.com/office/drawing/2014/main" id="{9714D2C4-47F1-4E78-9277-7CDA19F628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37497"/>
            <a:ext cx="12192000" cy="4628035"/>
          </a:xfrm>
          <a:prstGeom prst="rect">
            <a:avLst/>
          </a:prstGeom>
        </p:spPr>
      </p:pic>
    </p:spTree>
    <p:extLst>
      <p:ext uri="{BB962C8B-B14F-4D97-AF65-F5344CB8AC3E}">
        <p14:creationId xmlns:p14="http://schemas.microsoft.com/office/powerpoint/2010/main" val="2802891113"/>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8FC7B39A-23A6-45C9-98C3-6CFF6ADCE053}"/>
              </a:ext>
            </a:extLst>
          </p:cNvPr>
          <p:cNvSpPr>
            <a:spLocks noGrp="1"/>
          </p:cNvSpPr>
          <p:nvPr>
            <p:ph type="title"/>
          </p:nvPr>
        </p:nvSpPr>
        <p:spPr/>
        <p:txBody>
          <a:bodyPr/>
          <a:lstStyle/>
          <a:p>
            <a:pPr algn="l" eaLnBrk="1" hangingPunct="1"/>
            <a:r>
              <a:rPr lang="zh-CN" altLang="en-US" dirty="0"/>
              <a:t>一、细胞质膜的结构模型</a:t>
            </a:r>
          </a:p>
        </p:txBody>
      </p:sp>
      <p:sp>
        <p:nvSpPr>
          <p:cNvPr id="9219" name="内容占位符 2">
            <a:extLst>
              <a:ext uri="{FF2B5EF4-FFF2-40B4-BE49-F238E27FC236}">
                <a16:creationId xmlns:a16="http://schemas.microsoft.com/office/drawing/2014/main" id="{8D23E558-DD8B-4815-BE5A-DE9571B8C0A6}"/>
              </a:ext>
            </a:extLst>
          </p:cNvPr>
          <p:cNvSpPr>
            <a:spLocks noGrp="1"/>
          </p:cNvSpPr>
          <p:nvPr>
            <p:ph idx="1"/>
          </p:nvPr>
        </p:nvSpPr>
        <p:spPr/>
        <p:txBody>
          <a:bodyPr/>
          <a:lstStyle/>
          <a:p>
            <a:pPr>
              <a:lnSpc>
                <a:spcPct val="150000"/>
              </a:lnSpc>
              <a:spcBef>
                <a:spcPts val="1792"/>
              </a:spcBef>
              <a:spcAft>
                <a:spcPts val="1792"/>
              </a:spcAft>
            </a:pPr>
            <a:r>
              <a:rPr lang="zh-CN" altLang="en-US" sz="2389" b="1" dirty="0"/>
              <a:t>三明治模型</a:t>
            </a:r>
          </a:p>
          <a:p>
            <a:pPr>
              <a:lnSpc>
                <a:spcPct val="150000"/>
              </a:lnSpc>
              <a:spcBef>
                <a:spcPts val="1792"/>
              </a:spcBef>
              <a:spcAft>
                <a:spcPts val="1792"/>
              </a:spcAft>
            </a:pPr>
            <a:r>
              <a:rPr lang="zh-CN" altLang="en-US" sz="2389" b="1" dirty="0"/>
              <a:t>单位膜模型</a:t>
            </a:r>
          </a:p>
          <a:p>
            <a:pPr>
              <a:lnSpc>
                <a:spcPct val="150000"/>
              </a:lnSpc>
              <a:spcBef>
                <a:spcPts val="1792"/>
              </a:spcBef>
              <a:spcAft>
                <a:spcPts val="1792"/>
              </a:spcAft>
            </a:pPr>
            <a:r>
              <a:rPr lang="zh-CN" altLang="en-US" sz="2389" b="1" dirty="0"/>
              <a:t>流动镶嵌模型</a:t>
            </a:r>
          </a:p>
          <a:p>
            <a:pPr>
              <a:lnSpc>
                <a:spcPct val="150000"/>
              </a:lnSpc>
              <a:spcBef>
                <a:spcPts val="1792"/>
              </a:spcBef>
              <a:spcAft>
                <a:spcPts val="1792"/>
              </a:spcAft>
            </a:pPr>
            <a:r>
              <a:rPr lang="zh-CN" altLang="en-US" sz="2389" b="1" dirty="0"/>
              <a:t>脂筏模型</a:t>
            </a:r>
          </a:p>
          <a:p>
            <a:pPr>
              <a:lnSpc>
                <a:spcPct val="150000"/>
              </a:lnSpc>
              <a:spcBef>
                <a:spcPts val="1792"/>
              </a:spcBef>
              <a:spcAft>
                <a:spcPts val="1792"/>
              </a:spcAft>
            </a:pPr>
            <a:endParaRPr lang="zh-CN" altLang="en-US" sz="2389" b="1" dirty="0"/>
          </a:p>
        </p:txBody>
      </p:sp>
      <p:pic>
        <p:nvPicPr>
          <p:cNvPr id="9220" name="图片 1">
            <a:extLst>
              <a:ext uri="{FF2B5EF4-FFF2-40B4-BE49-F238E27FC236}">
                <a16:creationId xmlns:a16="http://schemas.microsoft.com/office/drawing/2014/main" id="{2DA1E30F-7B7D-4364-8B7E-2A694BE2271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36643" y="1005367"/>
            <a:ext cx="357006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4">
            <a:extLst>
              <a:ext uri="{FF2B5EF4-FFF2-40B4-BE49-F238E27FC236}">
                <a16:creationId xmlns:a16="http://schemas.microsoft.com/office/drawing/2014/main" id="{2132E368-9800-46CB-81E8-60B7602BF79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56067" y="1032367"/>
            <a:ext cx="3474744"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A4F51D87-68ED-4447-B0C4-AFF1AF86C5A2}"/>
              </a:ext>
            </a:extLst>
          </p:cNvPr>
          <p:cNvSpPr>
            <a:spLocks noChangeArrowheads="1"/>
          </p:cNvSpPr>
          <p:nvPr/>
        </p:nvSpPr>
        <p:spPr bwMode="auto">
          <a:xfrm>
            <a:off x="0" y="5407538"/>
            <a:ext cx="12192000" cy="1450462"/>
          </a:xfrm>
          <a:prstGeom prst="rect">
            <a:avLst/>
          </a:prstGeom>
          <a:solidFill>
            <a:srgbClr val="003366"/>
          </a:solidFill>
          <a:ln>
            <a:noFill/>
          </a:ln>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a:lnSpc>
                <a:spcPts val="2400"/>
              </a:lnSpc>
              <a:spcBef>
                <a:spcPts val="600"/>
              </a:spcBef>
              <a:buFont typeface="Wingdings" panose="05000000000000000000" pitchFamily="2" charset="2"/>
              <a:buChar char="l"/>
            </a:pPr>
            <a:r>
              <a:rPr lang="zh-CN" altLang="en-US" sz="1800" dirty="0">
                <a:solidFill>
                  <a:srgbClr val="FFFF00"/>
                </a:solidFill>
              </a:rPr>
              <a:t>历史上膜的基本成分分别是如何发现的？应用现代手段，你如何设计实验来验证？脂双分子层是如何发现的？各种组分的新陈代谢（如何合成与分解）？</a:t>
            </a:r>
            <a:endParaRPr lang="en-US" altLang="zh-CN" sz="1800" dirty="0">
              <a:solidFill>
                <a:srgbClr val="FFFF00"/>
              </a:solidFill>
            </a:endParaRPr>
          </a:p>
          <a:p>
            <a:pPr>
              <a:lnSpc>
                <a:spcPts val="2400"/>
              </a:lnSpc>
              <a:spcBef>
                <a:spcPts val="600"/>
              </a:spcBef>
              <a:buFont typeface="Wingdings" panose="05000000000000000000" pitchFamily="2" charset="2"/>
              <a:buChar char="l"/>
            </a:pPr>
            <a:r>
              <a:rPr lang="zh-CN" altLang="en-US" sz="1800" dirty="0">
                <a:solidFill>
                  <a:srgbClr val="FFFF00"/>
                </a:solidFill>
              </a:rPr>
              <a:t>电镜下质膜暗</a:t>
            </a:r>
            <a:r>
              <a:rPr lang="en-US" altLang="zh-CN" sz="1800" dirty="0">
                <a:solidFill>
                  <a:srgbClr val="FFFF00"/>
                </a:solidFill>
              </a:rPr>
              <a:t>-</a:t>
            </a:r>
            <a:r>
              <a:rPr lang="zh-CN" altLang="en-US" sz="1800" dirty="0">
                <a:solidFill>
                  <a:srgbClr val="FFFF00"/>
                </a:solidFill>
              </a:rPr>
              <a:t>亮</a:t>
            </a:r>
            <a:r>
              <a:rPr lang="en-US" altLang="zh-CN" sz="1800" dirty="0">
                <a:solidFill>
                  <a:srgbClr val="FFFF00"/>
                </a:solidFill>
              </a:rPr>
              <a:t>-</a:t>
            </a:r>
            <a:r>
              <a:rPr lang="zh-CN" altLang="en-US" sz="1800" dirty="0">
                <a:solidFill>
                  <a:srgbClr val="FFFF00"/>
                </a:solidFill>
              </a:rPr>
              <a:t>暗三层结构，两侧暗层（</a:t>
            </a:r>
            <a:r>
              <a:rPr lang="en-US" altLang="zh-CN" sz="1800" dirty="0">
                <a:solidFill>
                  <a:srgbClr val="FFFF00"/>
                </a:solidFill>
              </a:rPr>
              <a:t>2nm</a:t>
            </a:r>
            <a:r>
              <a:rPr lang="zh-CN" altLang="en-US" sz="1800" dirty="0">
                <a:solidFill>
                  <a:srgbClr val="FFFF00"/>
                </a:solidFill>
              </a:rPr>
              <a:t>）推测是蛋白，中间暗层（</a:t>
            </a:r>
            <a:r>
              <a:rPr lang="en-US" altLang="zh-CN" sz="1800" dirty="0">
                <a:solidFill>
                  <a:srgbClr val="FFFF00"/>
                </a:solidFill>
              </a:rPr>
              <a:t>3.5nm</a:t>
            </a:r>
            <a:r>
              <a:rPr lang="zh-CN" altLang="en-US" sz="1800" dirty="0">
                <a:solidFill>
                  <a:srgbClr val="FFFF00"/>
                </a:solidFill>
              </a:rPr>
              <a:t>）推测是脂双分子层，为什么？</a:t>
            </a:r>
            <a:endParaRPr lang="en-US" altLang="zh-CN" sz="1800" dirty="0">
              <a:solidFill>
                <a:srgbClr val="FFFF00"/>
              </a:solidFill>
            </a:endParaRPr>
          </a:p>
          <a:p>
            <a:pPr>
              <a:lnSpc>
                <a:spcPts val="2400"/>
              </a:lnSpc>
              <a:spcBef>
                <a:spcPts val="600"/>
              </a:spcBef>
              <a:buFont typeface="Wingdings" panose="05000000000000000000" pitchFamily="2" charset="2"/>
              <a:buChar char="l"/>
            </a:pPr>
            <a:r>
              <a:rPr lang="zh-CN" altLang="en-US" sz="1800" dirty="0">
                <a:solidFill>
                  <a:srgbClr val="FFFF00"/>
                </a:solidFill>
              </a:rPr>
              <a:t>每种模型对认识生物膜的贡献及其局限性？</a:t>
            </a:r>
          </a:p>
        </p:txBody>
      </p:sp>
    </p:spTree>
    <p:extLst>
      <p:ext uri="{BB962C8B-B14F-4D97-AF65-F5344CB8AC3E}">
        <p14:creationId xmlns:p14="http://schemas.microsoft.com/office/powerpoint/2010/main" val="361435695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E7C86193-2CF7-4E96-943E-8D769484BB24}"/>
              </a:ext>
            </a:extLst>
          </p:cNvPr>
          <p:cNvSpPr>
            <a:spLocks noGrp="1"/>
          </p:cNvSpPr>
          <p:nvPr>
            <p:ph type="title"/>
          </p:nvPr>
        </p:nvSpPr>
        <p:spPr/>
        <p:txBody>
          <a:bodyPr/>
          <a:lstStyle/>
          <a:p>
            <a:pPr algn="l"/>
            <a:r>
              <a:rPr lang="en-US" altLang="zh-CN" sz="2800"/>
              <a:t>1. </a:t>
            </a:r>
            <a:r>
              <a:rPr lang="zh-CN" altLang="en-US" sz="2800"/>
              <a:t>质膜由双层脂分子构成的推测</a:t>
            </a:r>
          </a:p>
        </p:txBody>
      </p:sp>
      <p:sp>
        <p:nvSpPr>
          <p:cNvPr id="9219" name="内容占位符 2">
            <a:extLst>
              <a:ext uri="{FF2B5EF4-FFF2-40B4-BE49-F238E27FC236}">
                <a16:creationId xmlns:a16="http://schemas.microsoft.com/office/drawing/2014/main" id="{014E81B6-DFCC-45E7-9835-22019973067D}"/>
              </a:ext>
            </a:extLst>
          </p:cNvPr>
          <p:cNvSpPr>
            <a:spLocks noGrp="1"/>
          </p:cNvSpPr>
          <p:nvPr>
            <p:ph idx="1"/>
          </p:nvPr>
        </p:nvSpPr>
        <p:spPr/>
        <p:txBody>
          <a:bodyPr>
            <a:normAutofit/>
          </a:bodyPr>
          <a:lstStyle/>
          <a:p>
            <a:r>
              <a:rPr lang="en-US" altLang="zh-CN" sz="2400" b="1" dirty="0">
                <a:solidFill>
                  <a:srgbClr val="0033CC"/>
                </a:solidFill>
              </a:rPr>
              <a:t>1925 </a:t>
            </a:r>
            <a:r>
              <a:rPr lang="zh-CN" altLang="en-US" sz="2400" b="1" dirty="0">
                <a:solidFill>
                  <a:srgbClr val="0033CC"/>
                </a:solidFill>
              </a:rPr>
              <a:t>年，</a:t>
            </a:r>
            <a:r>
              <a:rPr lang="en-US" altLang="zh-CN" sz="2400" b="1" dirty="0">
                <a:solidFill>
                  <a:srgbClr val="0033CC"/>
                </a:solidFill>
              </a:rPr>
              <a:t>E. </a:t>
            </a:r>
            <a:r>
              <a:rPr lang="en-US" altLang="zh-CN" sz="2400" b="1" dirty="0" err="1">
                <a:solidFill>
                  <a:srgbClr val="0033CC"/>
                </a:solidFill>
              </a:rPr>
              <a:t>Gorter</a:t>
            </a:r>
            <a:r>
              <a:rPr lang="en-US" altLang="zh-CN" sz="2400" b="1" dirty="0">
                <a:solidFill>
                  <a:srgbClr val="0033CC"/>
                </a:solidFill>
              </a:rPr>
              <a:t> </a:t>
            </a:r>
            <a:r>
              <a:rPr lang="zh-CN" altLang="en-US" sz="2400" b="1" dirty="0">
                <a:solidFill>
                  <a:srgbClr val="0033CC"/>
                </a:solidFill>
              </a:rPr>
              <a:t>和</a:t>
            </a:r>
            <a:r>
              <a:rPr lang="en-US" altLang="zh-CN" sz="2400" b="1" dirty="0">
                <a:solidFill>
                  <a:srgbClr val="0033CC"/>
                </a:solidFill>
              </a:rPr>
              <a:t>F. Grendel</a:t>
            </a:r>
            <a:endParaRPr lang="zh-CN" altLang="en-US" sz="2400" b="1" dirty="0">
              <a:solidFill>
                <a:srgbClr val="0033CC"/>
              </a:solidFill>
            </a:endParaRPr>
          </a:p>
        </p:txBody>
      </p:sp>
      <p:pic>
        <p:nvPicPr>
          <p:cNvPr id="9220" name="Picture 4" descr="4">
            <a:extLst>
              <a:ext uri="{FF2B5EF4-FFF2-40B4-BE49-F238E27FC236}">
                <a16:creationId xmlns:a16="http://schemas.microsoft.com/office/drawing/2014/main" id="{54B7326A-D469-4F67-9188-64E63EC232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46589" y="2047002"/>
            <a:ext cx="7223528"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sp>
        <p:nvSpPr>
          <p:cNvPr id="9221" name="矩形 4">
            <a:extLst>
              <a:ext uri="{FF2B5EF4-FFF2-40B4-BE49-F238E27FC236}">
                <a16:creationId xmlns:a16="http://schemas.microsoft.com/office/drawing/2014/main" id="{752EA797-7CAE-435B-82A0-899D7842A983}"/>
              </a:ext>
            </a:extLst>
          </p:cNvPr>
          <p:cNvSpPr>
            <a:spLocks noChangeArrowheads="1"/>
          </p:cNvSpPr>
          <p:nvPr/>
        </p:nvSpPr>
        <p:spPr bwMode="auto">
          <a:xfrm>
            <a:off x="1603161" y="6192405"/>
            <a:ext cx="89856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400" dirty="0" err="1">
                <a:ea typeface="宋体" panose="02010600030101010101" pitchFamily="2" charset="-122"/>
                <a:cs typeface="Arial" panose="020B0604020202020204" pitchFamily="34" charset="0"/>
              </a:rPr>
              <a:t>Gorter</a:t>
            </a:r>
            <a:r>
              <a:rPr lang="en-US" altLang="zh-CN" sz="1400" dirty="0">
                <a:ea typeface="宋体" panose="02010600030101010101" pitchFamily="2" charset="-122"/>
                <a:cs typeface="Arial" panose="020B0604020202020204" pitchFamily="34" charset="0"/>
              </a:rPr>
              <a:t>, E.; Grendel, F. (1925). “On Bimolecular Layers of Lipoids on the Chromocytes of the Blood”. </a:t>
            </a:r>
            <a:r>
              <a:rPr lang="en-US" altLang="zh-CN" sz="1400" i="1" dirty="0">
                <a:ea typeface="宋体" panose="02010600030101010101" pitchFamily="2" charset="-122"/>
                <a:cs typeface="Arial" panose="020B0604020202020204" pitchFamily="34" charset="0"/>
              </a:rPr>
              <a:t>The Journal of experimental medicine</a:t>
            </a:r>
            <a:r>
              <a:rPr lang="en-US" altLang="zh-CN" sz="1400" dirty="0">
                <a:ea typeface="宋体" panose="02010600030101010101" pitchFamily="2" charset="-122"/>
                <a:cs typeface="Arial" panose="020B0604020202020204" pitchFamily="34" charset="0"/>
              </a:rPr>
              <a:t> , 41 (4): 439–443.</a:t>
            </a:r>
            <a:endParaRPr lang="zh-CN" altLang="en-US" sz="1400" dirty="0">
              <a:ea typeface="宋体" panose="02010600030101010101" pitchFamily="2" charset="-122"/>
              <a:cs typeface="Arial" panose="020B0604020202020204" pitchFamily="34" charset="0"/>
            </a:endParaRPr>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a:extLst>
              <a:ext uri="{FF2B5EF4-FFF2-40B4-BE49-F238E27FC236}">
                <a16:creationId xmlns:a16="http://schemas.microsoft.com/office/drawing/2014/main" id="{02DF1A8C-26EC-44B2-A435-C9D901E1C6E1}"/>
              </a:ext>
            </a:extLst>
          </p:cNvPr>
          <p:cNvSpPr>
            <a:spLocks noGrp="1"/>
          </p:cNvSpPr>
          <p:nvPr>
            <p:ph type="title"/>
          </p:nvPr>
        </p:nvSpPr>
        <p:spPr/>
        <p:txBody>
          <a:bodyPr/>
          <a:lstStyle/>
          <a:p>
            <a:pPr algn="l"/>
            <a:r>
              <a:rPr lang="en-US" altLang="zh-CN" sz="2800"/>
              <a:t>2. </a:t>
            </a:r>
            <a:r>
              <a:rPr lang="zh-CN" altLang="en-US" sz="2800"/>
              <a:t>“蛋白质－脂质－蛋白质” 三明治式结构模型</a:t>
            </a:r>
          </a:p>
        </p:txBody>
      </p:sp>
      <p:sp>
        <p:nvSpPr>
          <p:cNvPr id="11267" name="内容占位符 2">
            <a:extLst>
              <a:ext uri="{FF2B5EF4-FFF2-40B4-BE49-F238E27FC236}">
                <a16:creationId xmlns:a16="http://schemas.microsoft.com/office/drawing/2014/main" id="{4EFECD18-AA18-4B97-AE36-F8B3FA4D757B}"/>
              </a:ext>
            </a:extLst>
          </p:cNvPr>
          <p:cNvSpPr>
            <a:spLocks noGrp="1"/>
          </p:cNvSpPr>
          <p:nvPr>
            <p:ph idx="1"/>
          </p:nvPr>
        </p:nvSpPr>
        <p:spPr/>
        <p:txBody>
          <a:bodyPr>
            <a:normAutofit/>
          </a:bodyPr>
          <a:lstStyle/>
          <a:p>
            <a:pPr>
              <a:lnSpc>
                <a:spcPct val="150000"/>
              </a:lnSpc>
            </a:pPr>
            <a:r>
              <a:rPr lang="en-US" altLang="zh-CN" sz="2400" b="1" dirty="0">
                <a:solidFill>
                  <a:srgbClr val="0033CC"/>
                </a:solidFill>
              </a:rPr>
              <a:t>1935 </a:t>
            </a:r>
            <a:r>
              <a:rPr lang="zh-CN" altLang="en-US" sz="2400" b="1" dirty="0">
                <a:solidFill>
                  <a:srgbClr val="0033CC"/>
                </a:solidFill>
              </a:rPr>
              <a:t>年，</a:t>
            </a:r>
            <a:r>
              <a:rPr lang="en-US" altLang="zh-CN" sz="2400" b="1" dirty="0">
                <a:solidFill>
                  <a:srgbClr val="0033CC"/>
                </a:solidFill>
              </a:rPr>
              <a:t>J. </a:t>
            </a:r>
            <a:r>
              <a:rPr lang="en-US" altLang="zh-CN" sz="2400" b="1" dirty="0" err="1">
                <a:solidFill>
                  <a:srgbClr val="0033CC"/>
                </a:solidFill>
              </a:rPr>
              <a:t>Danielli</a:t>
            </a:r>
            <a:r>
              <a:rPr lang="en-US" altLang="zh-CN" sz="2400" b="1" dirty="0">
                <a:solidFill>
                  <a:srgbClr val="0033CC"/>
                </a:solidFill>
              </a:rPr>
              <a:t> &amp; H. </a:t>
            </a:r>
            <a:r>
              <a:rPr lang="en-US" altLang="zh-CN" sz="2400" b="1" dirty="0" err="1">
                <a:solidFill>
                  <a:srgbClr val="0033CC"/>
                </a:solidFill>
              </a:rPr>
              <a:t>Davson</a:t>
            </a:r>
            <a:endParaRPr lang="zh-CN" altLang="en-US" sz="2400" b="1" dirty="0">
              <a:solidFill>
                <a:srgbClr val="0033CC"/>
              </a:solidFill>
            </a:endParaRPr>
          </a:p>
        </p:txBody>
      </p:sp>
      <p:sp>
        <p:nvSpPr>
          <p:cNvPr id="11268" name="矩形 3">
            <a:extLst>
              <a:ext uri="{FF2B5EF4-FFF2-40B4-BE49-F238E27FC236}">
                <a16:creationId xmlns:a16="http://schemas.microsoft.com/office/drawing/2014/main" id="{CD19CDC9-324D-4A6A-8D87-C69017F09F40}"/>
              </a:ext>
            </a:extLst>
          </p:cNvPr>
          <p:cNvSpPr>
            <a:spLocks noChangeArrowheads="1"/>
          </p:cNvSpPr>
          <p:nvPr/>
        </p:nvSpPr>
        <p:spPr bwMode="auto">
          <a:xfrm>
            <a:off x="2096578" y="6251846"/>
            <a:ext cx="79988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400" dirty="0" err="1">
                <a:ea typeface="宋体" panose="02010600030101010101" pitchFamily="2" charset="-122"/>
                <a:cs typeface="Arial" panose="020B0604020202020204" pitchFamily="34" charset="0"/>
              </a:rPr>
              <a:t>Danielli</a:t>
            </a:r>
            <a:r>
              <a:rPr lang="en-US" altLang="zh-CN" sz="1400" dirty="0">
                <a:ea typeface="宋体" panose="02010600030101010101" pitchFamily="2" charset="-122"/>
                <a:cs typeface="Arial" panose="020B0604020202020204" pitchFamily="34" charset="0"/>
              </a:rPr>
              <a:t>, J. F.; </a:t>
            </a:r>
            <a:r>
              <a:rPr lang="en-US" altLang="zh-CN" sz="1400" dirty="0" err="1">
                <a:ea typeface="宋体" panose="02010600030101010101" pitchFamily="2" charset="-122"/>
                <a:cs typeface="Arial" panose="020B0604020202020204" pitchFamily="34" charset="0"/>
              </a:rPr>
              <a:t>Davson</a:t>
            </a:r>
            <a:r>
              <a:rPr lang="en-US" altLang="zh-CN" sz="1400" dirty="0">
                <a:ea typeface="宋体" panose="02010600030101010101" pitchFamily="2" charset="-122"/>
                <a:cs typeface="Arial" panose="020B0604020202020204" pitchFamily="34" charset="0"/>
              </a:rPr>
              <a:t>, H. (1935). "A contribution to the theory of permeability of thin films". </a:t>
            </a:r>
            <a:r>
              <a:rPr lang="en-US" altLang="zh-CN" sz="1400" i="1" dirty="0">
                <a:ea typeface="宋体" panose="02010600030101010101" pitchFamily="2" charset="-122"/>
                <a:cs typeface="Arial" panose="020B0604020202020204" pitchFamily="34" charset="0"/>
              </a:rPr>
              <a:t>Journal of Cellular and Comparative Physiology</a:t>
            </a:r>
            <a:r>
              <a:rPr lang="en-US" altLang="zh-CN" sz="1400" dirty="0">
                <a:ea typeface="宋体" panose="02010600030101010101" pitchFamily="2" charset="-122"/>
                <a:cs typeface="Arial" panose="020B0604020202020204" pitchFamily="34" charset="0"/>
              </a:rPr>
              <a:t>, 5 (4): 495.</a:t>
            </a:r>
            <a:endParaRPr lang="zh-CN" altLang="en-US" sz="1400" dirty="0">
              <a:ea typeface="宋体" panose="02010600030101010101" pitchFamily="2" charset="-122"/>
              <a:cs typeface="Arial" panose="020B0604020202020204" pitchFamily="34" charset="0"/>
            </a:endParaRPr>
          </a:p>
        </p:txBody>
      </p:sp>
      <p:grpSp>
        <p:nvGrpSpPr>
          <p:cNvPr id="11269" name="组合 7">
            <a:extLst>
              <a:ext uri="{FF2B5EF4-FFF2-40B4-BE49-F238E27FC236}">
                <a16:creationId xmlns:a16="http://schemas.microsoft.com/office/drawing/2014/main" id="{464D2807-938B-4AE0-91D9-3BDEEC8B83A2}"/>
              </a:ext>
            </a:extLst>
          </p:cNvPr>
          <p:cNvGrpSpPr>
            <a:grpSpLocks noChangeAspect="1"/>
          </p:cNvGrpSpPr>
          <p:nvPr/>
        </p:nvGrpSpPr>
        <p:grpSpPr bwMode="auto">
          <a:xfrm>
            <a:off x="3088870" y="2355842"/>
            <a:ext cx="6014259" cy="3600000"/>
            <a:chOff x="5335850" y="1196752"/>
            <a:chExt cx="5442188" cy="3492988"/>
          </a:xfrm>
        </p:grpSpPr>
        <p:pic>
          <p:nvPicPr>
            <p:cNvPr id="11270" name="图片 5">
              <a:extLst>
                <a:ext uri="{FF2B5EF4-FFF2-40B4-BE49-F238E27FC236}">
                  <a16:creationId xmlns:a16="http://schemas.microsoft.com/office/drawing/2014/main" id="{397876E5-DCCE-46D8-A7F8-C52EC28C4720}"/>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5850" y="1196752"/>
              <a:ext cx="5442188" cy="3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图片 6">
              <a:extLst>
                <a:ext uri="{FF2B5EF4-FFF2-40B4-BE49-F238E27FC236}">
                  <a16:creationId xmlns:a16="http://schemas.microsoft.com/office/drawing/2014/main" id="{AE8F1D99-04A8-4FAB-ACD6-2C77DA4EEED4}"/>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35664" y="4436752"/>
              <a:ext cx="5242560" cy="25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a:extLst>
              <a:ext uri="{FF2B5EF4-FFF2-40B4-BE49-F238E27FC236}">
                <a16:creationId xmlns:a16="http://schemas.microsoft.com/office/drawing/2014/main" id="{3C526837-0B84-4F34-ACEB-CE355AD9B1EF}"/>
              </a:ext>
            </a:extLst>
          </p:cNvPr>
          <p:cNvSpPr>
            <a:spLocks noGrp="1"/>
          </p:cNvSpPr>
          <p:nvPr>
            <p:ph type="title"/>
          </p:nvPr>
        </p:nvSpPr>
        <p:spPr/>
        <p:txBody>
          <a:bodyPr/>
          <a:lstStyle/>
          <a:p>
            <a:pPr algn="l" eaLnBrk="1" hangingPunct="1"/>
            <a:r>
              <a:rPr lang="en-US" altLang="zh-CN" sz="2800"/>
              <a:t>3. </a:t>
            </a:r>
            <a:r>
              <a:rPr lang="zh-CN" altLang="en-US" sz="2800"/>
              <a:t>单位膜模型</a:t>
            </a:r>
          </a:p>
        </p:txBody>
      </p:sp>
      <p:sp>
        <p:nvSpPr>
          <p:cNvPr id="13315" name="内容占位符 2">
            <a:extLst>
              <a:ext uri="{FF2B5EF4-FFF2-40B4-BE49-F238E27FC236}">
                <a16:creationId xmlns:a16="http://schemas.microsoft.com/office/drawing/2014/main" id="{A4554B73-18E1-424B-BDA5-AE95011F967C}"/>
              </a:ext>
            </a:extLst>
          </p:cNvPr>
          <p:cNvSpPr>
            <a:spLocks noGrp="1"/>
          </p:cNvSpPr>
          <p:nvPr>
            <p:ph idx="1"/>
          </p:nvPr>
        </p:nvSpPr>
        <p:spPr/>
        <p:txBody>
          <a:bodyPr>
            <a:normAutofit/>
          </a:bodyPr>
          <a:lstStyle/>
          <a:p>
            <a:pPr eaLnBrk="1" hangingPunct="1"/>
            <a:r>
              <a:rPr lang="en-US" altLang="zh-CN" sz="2400" b="1" dirty="0">
                <a:solidFill>
                  <a:srgbClr val="0033CC"/>
                </a:solidFill>
              </a:rPr>
              <a:t>1959 </a:t>
            </a:r>
            <a:r>
              <a:rPr lang="zh-CN" altLang="en-US" sz="2400" b="1" dirty="0">
                <a:solidFill>
                  <a:srgbClr val="0033CC"/>
                </a:solidFill>
              </a:rPr>
              <a:t>年，</a:t>
            </a:r>
            <a:r>
              <a:rPr lang="en-US" altLang="zh-CN" sz="2400" b="1" dirty="0">
                <a:solidFill>
                  <a:srgbClr val="0033CC"/>
                </a:solidFill>
              </a:rPr>
              <a:t>Robertson</a:t>
            </a:r>
            <a:endParaRPr lang="zh-CN" altLang="en-US" sz="2400" b="1" dirty="0">
              <a:solidFill>
                <a:srgbClr val="0033CC"/>
              </a:solidFill>
            </a:endParaRPr>
          </a:p>
        </p:txBody>
      </p:sp>
      <p:pic>
        <p:nvPicPr>
          <p:cNvPr id="13316" name="Picture 2" descr="D:\编书\细胞生物学教材编写\第4版学习指南\Chapter 4 Fig\imagepage1.JPG">
            <a:extLst>
              <a:ext uri="{FF2B5EF4-FFF2-40B4-BE49-F238E27FC236}">
                <a16:creationId xmlns:a16="http://schemas.microsoft.com/office/drawing/2014/main" id="{6904D494-1F80-4BC0-BCEC-9E222B07B8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653192" y="2038800"/>
            <a:ext cx="4885615" cy="36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E64EDCFF-EE6C-42FF-AF1F-617BD67EA3B2}"/>
              </a:ext>
            </a:extLst>
          </p:cNvPr>
          <p:cNvSpPr/>
          <p:nvPr/>
        </p:nvSpPr>
        <p:spPr>
          <a:xfrm>
            <a:off x="2024370" y="5813985"/>
            <a:ext cx="8143260" cy="981038"/>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3-1 </a:t>
            </a:r>
            <a:r>
              <a:rPr lang="zh-CN" altLang="en-US" sz="1600" b="1" dirty="0">
                <a:solidFill>
                  <a:srgbClr val="0033CC"/>
                </a:solidFill>
                <a:latin typeface="Arial" panose="020B0604020202020204" pitchFamily="34" charset="0"/>
                <a:ea typeface="微软雅黑" panose="020B0503020204020204" pitchFamily="34" charset="-122"/>
              </a:rPr>
              <a:t>电镜超薄切片技术显示的细胞质膜结构（暗</a:t>
            </a:r>
            <a:r>
              <a:rPr lang="en-US" altLang="zh-CN" sz="1600" b="1" dirty="0">
                <a:solidFill>
                  <a:srgbClr val="0033CC"/>
                </a:solidFill>
                <a:latin typeface="Arial" panose="020B0604020202020204" pitchFamily="34" charset="0"/>
                <a:ea typeface="微软雅黑" panose="020B0503020204020204" pitchFamily="34" charset="-122"/>
              </a:rPr>
              <a:t>-</a:t>
            </a:r>
            <a:r>
              <a:rPr lang="zh-CN" altLang="en-US" sz="1600" b="1" dirty="0">
                <a:solidFill>
                  <a:srgbClr val="0033CC"/>
                </a:solidFill>
                <a:latin typeface="Arial" panose="020B0604020202020204" pitchFamily="34" charset="0"/>
                <a:ea typeface="微软雅黑" panose="020B0503020204020204" pitchFamily="34" charset="-122"/>
              </a:rPr>
              <a:t>亮</a:t>
            </a:r>
            <a:r>
              <a:rPr lang="en-US" altLang="zh-CN" sz="1600" b="1" dirty="0">
                <a:solidFill>
                  <a:srgbClr val="0033CC"/>
                </a:solidFill>
                <a:latin typeface="Arial" panose="020B0604020202020204" pitchFamily="34" charset="0"/>
                <a:ea typeface="微软雅黑" panose="020B0503020204020204" pitchFamily="34" charset="-122"/>
              </a:rPr>
              <a:t>-</a:t>
            </a:r>
            <a:r>
              <a:rPr lang="zh-CN" altLang="en-US" sz="1600" b="1" dirty="0">
                <a:solidFill>
                  <a:srgbClr val="0033CC"/>
                </a:solidFill>
                <a:latin typeface="Arial" panose="020B0604020202020204" pitchFamily="34" charset="0"/>
                <a:ea typeface="微软雅黑" panose="020B0503020204020204" pitchFamily="34" charset="-122"/>
              </a:rPr>
              <a:t>暗三条带）</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A. </a:t>
            </a:r>
            <a:r>
              <a:rPr lang="zh-CN" altLang="en-US" sz="1400" dirty="0">
                <a:solidFill>
                  <a:prstClr val="black"/>
                </a:solidFill>
                <a:latin typeface="Arial" panose="020B0604020202020204" pitchFamily="34" charset="0"/>
                <a:ea typeface="微软雅黑" panose="020B0503020204020204" pitchFamily="34" charset="-122"/>
              </a:rPr>
              <a:t>动物细胞细胞质膜（箭头所指），中间亮带厚约</a:t>
            </a:r>
            <a:r>
              <a:rPr lang="en-US" altLang="zh-CN" sz="1400" dirty="0">
                <a:solidFill>
                  <a:prstClr val="black"/>
                </a:solidFill>
                <a:latin typeface="Arial" panose="020B0604020202020204" pitchFamily="34" charset="0"/>
                <a:ea typeface="微软雅黑" panose="020B0503020204020204" pitchFamily="34" charset="-122"/>
              </a:rPr>
              <a:t>3.5 nm</a:t>
            </a:r>
            <a:r>
              <a:rPr lang="zh-CN" altLang="en-US" sz="1400" dirty="0">
                <a:solidFill>
                  <a:prstClr val="black"/>
                </a:solidFill>
                <a:latin typeface="Arial" panose="020B0604020202020204" pitchFamily="34" charset="0"/>
                <a:ea typeface="微软雅黑" panose="020B0503020204020204" pitchFamily="34" charset="-122"/>
              </a:rPr>
              <a:t>，两侧</a:t>
            </a:r>
          </a:p>
          <a:p>
            <a:pPr algn="ctr">
              <a:lnSpc>
                <a:spcPts val="2400"/>
              </a:lnSpc>
            </a:pPr>
            <a:r>
              <a:rPr lang="zh-CN" altLang="en-US" sz="1400" dirty="0">
                <a:solidFill>
                  <a:prstClr val="black"/>
                </a:solidFill>
                <a:latin typeface="Arial" panose="020B0604020202020204" pitchFamily="34" charset="0"/>
                <a:ea typeface="微软雅黑" panose="020B0503020204020204" pitchFamily="34" charset="-122"/>
              </a:rPr>
              <a:t>暗带厚约</a:t>
            </a:r>
            <a:r>
              <a:rPr lang="en-US" altLang="zh-CN" sz="1400" dirty="0">
                <a:solidFill>
                  <a:prstClr val="black"/>
                </a:solidFill>
                <a:latin typeface="Arial" panose="020B0604020202020204" pitchFamily="34" charset="0"/>
                <a:ea typeface="微软雅黑" panose="020B0503020204020204" pitchFamily="34" charset="-122"/>
              </a:rPr>
              <a:t>2 nm</a:t>
            </a:r>
            <a:r>
              <a:rPr lang="zh-CN" altLang="en-US" sz="1400" dirty="0">
                <a:solidFill>
                  <a:prstClr val="black"/>
                </a:solidFill>
                <a:latin typeface="Arial" panose="020B0604020202020204" pitchFamily="34" charset="0"/>
                <a:ea typeface="微软雅黑" panose="020B0503020204020204" pitchFamily="34" charset="-122"/>
              </a:rPr>
              <a:t>。</a:t>
            </a:r>
            <a:r>
              <a:rPr lang="en-US" altLang="zh-CN" sz="1400" dirty="0">
                <a:solidFill>
                  <a:prstClr val="black"/>
                </a:solidFill>
                <a:latin typeface="Arial" panose="020B0604020202020204" pitchFamily="34" charset="0"/>
                <a:ea typeface="微软雅黑" panose="020B0503020204020204" pitchFamily="34" charset="-122"/>
              </a:rPr>
              <a:t>B. </a:t>
            </a:r>
            <a:r>
              <a:rPr lang="zh-CN" altLang="en-US" sz="1400" dirty="0">
                <a:solidFill>
                  <a:prstClr val="black"/>
                </a:solidFill>
                <a:latin typeface="Arial" panose="020B0604020202020204" pitchFamily="34" charset="0"/>
                <a:ea typeface="微软雅黑" panose="020B0503020204020204" pitchFamily="34" charset="-122"/>
              </a:rPr>
              <a:t>细胞核膜及胞质中囊泡膜也都由单位膜组成（箭号所指）</a:t>
            </a:r>
            <a:endParaRPr lang="zh-CN" altLang="en-US" sz="1600" dirty="0">
              <a:solidFill>
                <a:prstClr val="black"/>
              </a:solidFill>
              <a:latin typeface="Arial" panose="020B0604020202020204" pitchFamily="34" charset="0"/>
              <a:ea typeface="微软雅黑" panose="020B0503020204020204" pitchFamily="34" charset="-122"/>
            </a:endParaRPr>
          </a:p>
        </p:txBody>
      </p:sp>
    </p:spTree>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a:extLst>
              <a:ext uri="{FF2B5EF4-FFF2-40B4-BE49-F238E27FC236}">
                <a16:creationId xmlns:a16="http://schemas.microsoft.com/office/drawing/2014/main" id="{905CE354-3ADB-4F41-8FC2-1A507BD276B8}"/>
              </a:ext>
            </a:extLst>
          </p:cNvPr>
          <p:cNvSpPr>
            <a:spLocks noGrp="1"/>
          </p:cNvSpPr>
          <p:nvPr>
            <p:ph type="title"/>
          </p:nvPr>
        </p:nvSpPr>
        <p:spPr/>
        <p:txBody>
          <a:bodyPr/>
          <a:lstStyle/>
          <a:p>
            <a:pPr algn="l"/>
            <a:r>
              <a:rPr lang="en-US" altLang="zh-CN" sz="2800"/>
              <a:t>4. </a:t>
            </a:r>
            <a:r>
              <a:rPr lang="zh-CN" altLang="en-US" sz="2800"/>
              <a:t>流动镶嵌模型</a:t>
            </a:r>
          </a:p>
        </p:txBody>
      </p:sp>
      <p:sp>
        <p:nvSpPr>
          <p:cNvPr id="14339" name="内容占位符 2">
            <a:extLst>
              <a:ext uri="{FF2B5EF4-FFF2-40B4-BE49-F238E27FC236}">
                <a16:creationId xmlns:a16="http://schemas.microsoft.com/office/drawing/2014/main" id="{158145B3-990B-4D70-B5CB-35C56CD4D5F3}"/>
              </a:ext>
            </a:extLst>
          </p:cNvPr>
          <p:cNvSpPr>
            <a:spLocks noGrp="1"/>
          </p:cNvSpPr>
          <p:nvPr>
            <p:ph idx="1"/>
          </p:nvPr>
        </p:nvSpPr>
        <p:spPr>
          <a:xfrm>
            <a:off x="928914" y="1097560"/>
            <a:ext cx="8229600" cy="5359400"/>
          </a:xfrm>
        </p:spPr>
        <p:txBody>
          <a:bodyPr>
            <a:normAutofit/>
          </a:bodyPr>
          <a:lstStyle/>
          <a:p>
            <a:pPr eaLnBrk="1" hangingPunct="1"/>
            <a:r>
              <a:rPr lang="en-US" altLang="zh-CN" sz="2400" b="1" dirty="0">
                <a:solidFill>
                  <a:srgbClr val="0033CC"/>
                </a:solidFill>
              </a:rPr>
              <a:t>1972</a:t>
            </a:r>
            <a:r>
              <a:rPr lang="zh-CN" altLang="en-US" sz="2400" b="1" dirty="0">
                <a:solidFill>
                  <a:srgbClr val="0033CC"/>
                </a:solidFill>
              </a:rPr>
              <a:t>年，</a:t>
            </a:r>
            <a:r>
              <a:rPr lang="en-US" altLang="zh-CN" sz="2400" b="1" dirty="0">
                <a:solidFill>
                  <a:srgbClr val="0033CC"/>
                </a:solidFill>
              </a:rPr>
              <a:t>Singer </a:t>
            </a:r>
            <a:r>
              <a:rPr lang="zh-CN" altLang="en-US" sz="2400" b="1" dirty="0">
                <a:solidFill>
                  <a:srgbClr val="0033CC"/>
                </a:solidFill>
              </a:rPr>
              <a:t>和</a:t>
            </a:r>
            <a:r>
              <a:rPr lang="en-US" altLang="zh-CN" sz="2400" b="1" dirty="0">
                <a:solidFill>
                  <a:srgbClr val="0033CC"/>
                </a:solidFill>
              </a:rPr>
              <a:t>Nicolson</a:t>
            </a:r>
            <a:endParaRPr lang="zh-CN" altLang="en-US" sz="2400" b="1" dirty="0">
              <a:solidFill>
                <a:srgbClr val="0033CC"/>
              </a:solidFill>
            </a:endParaRPr>
          </a:p>
        </p:txBody>
      </p:sp>
      <p:pic>
        <p:nvPicPr>
          <p:cNvPr id="14340" name="Picture 2" descr="D:\编书\细胞生物学教材编写\第4版学习指南\Chapter 4 Fig\imagepage2.JPG">
            <a:extLst>
              <a:ext uri="{FF2B5EF4-FFF2-40B4-BE49-F238E27FC236}">
                <a16:creationId xmlns:a16="http://schemas.microsoft.com/office/drawing/2014/main" id="{73B786CB-CD02-45ED-A997-3C54F4326CB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37680" y="2466891"/>
            <a:ext cx="7916640" cy="30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内容占位符 2">
            <a:extLst>
              <a:ext uri="{FF2B5EF4-FFF2-40B4-BE49-F238E27FC236}">
                <a16:creationId xmlns:a16="http://schemas.microsoft.com/office/drawing/2014/main" id="{30123142-72E9-492F-B69E-DE69D5EF312E}"/>
              </a:ext>
            </a:extLst>
          </p:cNvPr>
          <p:cNvSpPr txBox="1">
            <a:spLocks/>
          </p:cNvSpPr>
          <p:nvPr/>
        </p:nvSpPr>
        <p:spPr bwMode="auto">
          <a:xfrm>
            <a:off x="1916113" y="1929734"/>
            <a:ext cx="83597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1950" indent="-361950">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marL="0" indent="0" algn="ctr">
              <a:spcBef>
                <a:spcPts val="0"/>
              </a:spcBef>
              <a:buNone/>
            </a:pPr>
            <a:r>
              <a:rPr lang="en-US" altLang="zh-CN" sz="1800" dirty="0">
                <a:latin typeface="黑体" panose="02010609060101010101" pitchFamily="49" charset="-122"/>
              </a:rPr>
              <a:t>① </a:t>
            </a:r>
            <a:r>
              <a:rPr lang="zh-CN" altLang="en-US" sz="1800" dirty="0">
                <a:latin typeface="黑体" panose="02010609060101010101" pitchFamily="49" charset="-122"/>
              </a:rPr>
              <a:t>膜的</a:t>
            </a:r>
            <a:r>
              <a:rPr lang="zh-CN" altLang="en-US" sz="2000" b="1" dirty="0">
                <a:solidFill>
                  <a:srgbClr val="0033CC"/>
                </a:solidFill>
                <a:latin typeface="黑体" panose="02010609060101010101" pitchFamily="49" charset="-122"/>
              </a:rPr>
              <a:t>流动性</a:t>
            </a:r>
            <a:r>
              <a:rPr lang="zh-CN" altLang="en-US" sz="1800" dirty="0">
                <a:latin typeface="黑体" panose="02010609060101010101" pitchFamily="49" charset="-122"/>
              </a:rPr>
              <a:t>    </a:t>
            </a:r>
            <a:r>
              <a:rPr lang="en-US" altLang="zh-CN" sz="1800" dirty="0">
                <a:latin typeface="黑体" panose="02010609060101010101" pitchFamily="49" charset="-122"/>
              </a:rPr>
              <a:t>② </a:t>
            </a:r>
            <a:r>
              <a:rPr lang="zh-CN" altLang="en-US" sz="1800" dirty="0">
                <a:latin typeface="黑体" panose="02010609060101010101" pitchFamily="49" charset="-122"/>
              </a:rPr>
              <a:t>膜蛋白分布的</a:t>
            </a:r>
            <a:r>
              <a:rPr lang="zh-CN" altLang="en-US" sz="2000" b="1" dirty="0">
                <a:solidFill>
                  <a:srgbClr val="0033CC"/>
                </a:solidFill>
                <a:latin typeface="黑体" panose="02010609060101010101" pitchFamily="49" charset="-122"/>
              </a:rPr>
              <a:t>不对称性</a:t>
            </a:r>
            <a:endParaRPr lang="zh-CN" altLang="en-US" sz="1800" b="1" dirty="0">
              <a:solidFill>
                <a:srgbClr val="0033CC"/>
              </a:solidFill>
              <a:latin typeface="黑体" panose="02010609060101010101" pitchFamily="49" charset="-122"/>
            </a:endParaRPr>
          </a:p>
        </p:txBody>
      </p:sp>
      <p:sp>
        <p:nvSpPr>
          <p:cNvPr id="14342" name="矩形 6">
            <a:extLst>
              <a:ext uri="{FF2B5EF4-FFF2-40B4-BE49-F238E27FC236}">
                <a16:creationId xmlns:a16="http://schemas.microsoft.com/office/drawing/2014/main" id="{E35705DB-3D21-4394-8565-5497A8D58B93}"/>
              </a:ext>
            </a:extLst>
          </p:cNvPr>
          <p:cNvSpPr>
            <a:spLocks noChangeArrowheads="1"/>
          </p:cNvSpPr>
          <p:nvPr/>
        </p:nvSpPr>
        <p:spPr bwMode="auto">
          <a:xfrm>
            <a:off x="876640" y="6413996"/>
            <a:ext cx="104387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黑体" panose="02010609060101010101" pitchFamily="49"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黑体" panose="02010609060101010101" pitchFamily="49"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9pPr>
          </a:lstStyle>
          <a:p>
            <a:pPr eaLnBrk="1" hangingPunct="1">
              <a:spcBef>
                <a:spcPct val="0"/>
              </a:spcBef>
              <a:buFontTx/>
              <a:buNone/>
            </a:pPr>
            <a:r>
              <a:rPr lang="en-US" altLang="zh-CN" sz="1400" dirty="0">
                <a:ea typeface="宋体" panose="02010600030101010101" pitchFamily="2" charset="-122"/>
                <a:cs typeface="Arial" panose="020B0604020202020204" pitchFamily="34" charset="0"/>
              </a:rPr>
              <a:t>Singer, S. J.; Nicolson, G. L. (1972). "The fluid mosaic model of the structure of cell membranes". </a:t>
            </a:r>
            <a:r>
              <a:rPr lang="en-US" altLang="zh-CN" sz="1400" i="1" dirty="0">
                <a:ea typeface="宋体" panose="02010600030101010101" pitchFamily="2" charset="-122"/>
                <a:cs typeface="Arial" panose="020B0604020202020204" pitchFamily="34" charset="0"/>
              </a:rPr>
              <a:t>Science</a:t>
            </a:r>
            <a:r>
              <a:rPr lang="en-US" altLang="zh-CN" sz="1400" dirty="0">
                <a:ea typeface="宋体" panose="02010600030101010101" pitchFamily="2" charset="-122"/>
                <a:cs typeface="Arial" panose="020B0604020202020204" pitchFamily="34" charset="0"/>
              </a:rPr>
              <a:t> , 175 (4023): 720–731.</a:t>
            </a:r>
            <a:endParaRPr lang="zh-CN" altLang="en-US" sz="1400" dirty="0">
              <a:ea typeface="宋体" panose="02010600030101010101" pitchFamily="2" charset="-122"/>
              <a:cs typeface="Arial" panose="020B0604020202020204" pitchFamily="34" charset="0"/>
            </a:endParaRPr>
          </a:p>
        </p:txBody>
      </p:sp>
      <p:sp>
        <p:nvSpPr>
          <p:cNvPr id="8" name="矩形 7">
            <a:extLst>
              <a:ext uri="{FF2B5EF4-FFF2-40B4-BE49-F238E27FC236}">
                <a16:creationId xmlns:a16="http://schemas.microsoft.com/office/drawing/2014/main" id="{12203EA7-6B9F-4E18-8FB9-EA21FE26A039}"/>
              </a:ext>
            </a:extLst>
          </p:cNvPr>
          <p:cNvSpPr/>
          <p:nvPr/>
        </p:nvSpPr>
        <p:spPr>
          <a:xfrm>
            <a:off x="3048000" y="5650889"/>
            <a:ext cx="6096000" cy="673261"/>
          </a:xfrm>
          <a:prstGeom prst="rect">
            <a:avLst/>
          </a:prstGeom>
        </p:spPr>
        <p:txBody>
          <a:bodyPr wrap="square">
            <a:spAutoFit/>
          </a:bodyPr>
          <a:lstStyle/>
          <a:p>
            <a:pPr algn="ctr">
              <a:lnSpc>
                <a:spcPts val="2400"/>
              </a:lnSpc>
            </a:pPr>
            <a:r>
              <a:rPr lang="zh-CN" altLang="en-US" sz="1600" b="1" dirty="0">
                <a:solidFill>
                  <a:srgbClr val="0033CC"/>
                </a:solidFill>
                <a:latin typeface="Arial" panose="020B0604020202020204" pitchFamily="34" charset="0"/>
                <a:ea typeface="微软雅黑" panose="020B0503020204020204" pitchFamily="34" charset="-122"/>
              </a:rPr>
              <a:t>图</a:t>
            </a:r>
            <a:r>
              <a:rPr lang="en-US" altLang="zh-CN" sz="1600" b="1" dirty="0">
                <a:solidFill>
                  <a:srgbClr val="0033CC"/>
                </a:solidFill>
                <a:latin typeface="Arial" panose="020B0604020202020204" pitchFamily="34" charset="0"/>
                <a:ea typeface="微软雅黑" panose="020B0503020204020204" pitchFamily="34" charset="-122"/>
              </a:rPr>
              <a:t>3-2 </a:t>
            </a:r>
            <a:r>
              <a:rPr lang="zh-CN" altLang="en-US" sz="1600" b="1" dirty="0">
                <a:solidFill>
                  <a:srgbClr val="0033CC"/>
                </a:solidFill>
                <a:latin typeface="Arial" panose="020B0604020202020204" pitchFamily="34" charset="0"/>
                <a:ea typeface="微软雅黑" panose="020B0503020204020204" pitchFamily="34" charset="-122"/>
              </a:rPr>
              <a:t>生物膜的模型</a:t>
            </a:r>
          </a:p>
          <a:p>
            <a:pPr algn="ctr">
              <a:lnSpc>
                <a:spcPts val="2400"/>
              </a:lnSpc>
            </a:pPr>
            <a:r>
              <a:rPr lang="en-US" altLang="zh-CN" sz="1400" dirty="0">
                <a:solidFill>
                  <a:prstClr val="black"/>
                </a:solidFill>
                <a:latin typeface="Arial" panose="020B0604020202020204" pitchFamily="34" charset="0"/>
                <a:ea typeface="微软雅黑" panose="020B0503020204020204" pitchFamily="34" charset="-122"/>
              </a:rPr>
              <a:t>A. </a:t>
            </a:r>
            <a:r>
              <a:rPr lang="zh-CN" altLang="en-US" sz="1400" dirty="0">
                <a:solidFill>
                  <a:prstClr val="black"/>
                </a:solidFill>
                <a:latin typeface="Arial" panose="020B0604020202020204" pitchFamily="34" charset="0"/>
                <a:ea typeface="微软雅黑" panose="020B0503020204020204" pitchFamily="34" charset="-122"/>
              </a:rPr>
              <a:t>流动镶嵌模型示意图。</a:t>
            </a:r>
            <a:r>
              <a:rPr lang="en-US" altLang="zh-CN" sz="1400" dirty="0">
                <a:solidFill>
                  <a:prstClr val="black"/>
                </a:solidFill>
                <a:latin typeface="Arial" panose="020B0604020202020204" pitchFamily="34" charset="0"/>
                <a:ea typeface="微软雅黑" panose="020B0503020204020204" pitchFamily="34" charset="-122"/>
              </a:rPr>
              <a:t>B. </a:t>
            </a:r>
            <a:r>
              <a:rPr lang="zh-CN" altLang="en-US" sz="1400" dirty="0">
                <a:solidFill>
                  <a:prstClr val="black"/>
                </a:solidFill>
                <a:latin typeface="Arial" panose="020B0604020202020204" pitchFamily="34" charset="0"/>
                <a:ea typeface="微软雅黑" panose="020B0503020204020204" pitchFamily="34" charset="-122"/>
              </a:rPr>
              <a:t>生物膜结构示意图</a:t>
            </a:r>
          </a:p>
        </p:txBody>
      </p:sp>
    </p:spTree>
  </p:cSld>
  <p:clrMapOvr>
    <a:masterClrMapping/>
  </p:clrMapOvr>
  <p:transition spd="slow">
    <p:wipe dir="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1642</TotalTime>
  <Words>5722</Words>
  <Application>Microsoft Office PowerPoint</Application>
  <PresentationFormat>宽屏</PresentationFormat>
  <Paragraphs>299</Paragraphs>
  <Slides>48</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48</vt:i4>
      </vt:variant>
    </vt:vector>
  </HeadingPairs>
  <TitlesOfParts>
    <vt:vector size="55" baseType="lpstr">
      <vt:lpstr>等线</vt:lpstr>
      <vt:lpstr>黑体</vt:lpstr>
      <vt:lpstr>微软雅黑</vt:lpstr>
      <vt:lpstr>Arial</vt:lpstr>
      <vt:lpstr>Calibri</vt:lpstr>
      <vt:lpstr>Wingdings</vt:lpstr>
      <vt:lpstr>Office 主题​​</vt:lpstr>
      <vt:lpstr>PowerPoint 演示文稿</vt:lpstr>
      <vt:lpstr>PowerPoint 演示文稿</vt:lpstr>
      <vt:lpstr>PowerPoint 演示文稿</vt:lpstr>
      <vt:lpstr>细胞质膜（plasma membrane）</vt:lpstr>
      <vt:lpstr>一、细胞质膜的结构模型</vt:lpstr>
      <vt:lpstr>1. 质膜由双层脂分子构成的推测</vt:lpstr>
      <vt:lpstr>2. “蛋白质－脂质－蛋白质” 三明治式结构模型</vt:lpstr>
      <vt:lpstr>3. 单位膜模型</vt:lpstr>
      <vt:lpstr>4. 流动镶嵌模型</vt:lpstr>
      <vt:lpstr>PowerPoint 演示文稿</vt:lpstr>
      <vt:lpstr>5. 脂筏模型</vt:lpstr>
      <vt:lpstr>6. 目前对生物膜结构的认识</vt:lpstr>
      <vt:lpstr>（一）成分</vt:lpstr>
      <vt:lpstr>1. 甘油磷脂</vt:lpstr>
      <vt:lpstr>脂分子极性头对脂双层曲度的影响</vt:lpstr>
      <vt:lpstr>2. 鞘脂</vt:lpstr>
      <vt:lpstr>鞘磷脂形成的脂双层厚度较甘油磷脂厚度大</vt:lpstr>
      <vt:lpstr>鞘糖脂</vt:lpstr>
      <vt:lpstr>3. 固醇：胆固醇及其类似物</vt:lpstr>
      <vt:lpstr>（二）膜脂的运动方式</vt:lpstr>
      <vt:lpstr>（三）脂质体 (liposome)</vt:lpstr>
      <vt:lpstr>三、膜蛋白(membrane protein)</vt:lpstr>
      <vt:lpstr>（一）膜蛋白的类型</vt:lpstr>
      <vt:lpstr>脂锚定膜蛋白的 3 种类型</vt:lpstr>
      <vt:lpstr>（二）整合膜蛋白与膜脂结合的方式</vt:lpstr>
      <vt:lpstr>整合膜蛋白与膜脂结合的方式</vt:lpstr>
      <vt:lpstr>跨膜结构域之间相互作用</vt:lpstr>
      <vt:lpstr>膜蛋白及其与膜脂关系的三维结构分析</vt:lpstr>
      <vt:lpstr>（三）去垢剂（detergent）</vt:lpstr>
      <vt:lpstr>（三）去垢剂（detergent）</vt:lpstr>
      <vt:lpstr>PowerPoint 演示文稿</vt:lpstr>
      <vt:lpstr>一、膜的流动性</vt:lpstr>
      <vt:lpstr>（一）膜脂的流动性</vt:lpstr>
      <vt:lpstr>（二）膜蛋白的流动性</vt:lpstr>
      <vt:lpstr>膜蛋白流动性的限制因素</vt:lpstr>
      <vt:lpstr>（三）膜脂和膜蛋白运动速率的检测</vt:lpstr>
      <vt:lpstr>二、膜的不对称性</vt:lpstr>
      <vt:lpstr>（一）细胞质膜各膜面的名称</vt:lpstr>
      <vt:lpstr>（二）膜脂的不对称性</vt:lpstr>
      <vt:lpstr>（三）膜蛋白的不对称性</vt:lpstr>
      <vt:lpstr>膜蛋白的流动性和不对称性重要生物学意义</vt:lpstr>
      <vt:lpstr>三、细胞质膜相关的膜骨架</vt:lpstr>
      <vt:lpstr>（一）膜骨架</vt:lpstr>
      <vt:lpstr>（二）红细胞的生物学特性</vt:lpstr>
      <vt:lpstr>（三）红细胞质膜蛋白及膜骨架</vt:lpstr>
      <vt:lpstr>（三）红细胞质膜蛋白及膜骨架</vt:lpstr>
      <vt:lpstr>四、细胞质膜的基本功能 （重点）</vt:lpstr>
      <vt:lpstr>PowerPoint 演示文稿</vt:lpstr>
    </vt:vector>
  </TitlesOfParts>
  <Company>hbnubio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第03章 细胞质膜</dc:title>
  <dc:subject>细胞生物学(第5版）</dc:subject>
  <dc:creator>wangwd</dc:creator>
  <cp:lastModifiedBy>Zhang Yu</cp:lastModifiedBy>
  <cp:revision>150</cp:revision>
  <dcterms:created xsi:type="dcterms:W3CDTF">2018-05-05T03:53:28Z</dcterms:created>
  <dcterms:modified xsi:type="dcterms:W3CDTF">2023-03-10T05:33:58Z</dcterms:modified>
</cp:coreProperties>
</file>